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cddd709bd1494c" /><Relationship Type="http://schemas.openxmlformats.org/officeDocument/2006/relationships/extended-properties" Target="/docProps/app.xml" Id="R688b9bd3398d44f3" /><Relationship Type="http://schemas.openxmlformats.org/officeDocument/2006/relationships/officeDocument" Target="/ppt/presentation.xml" Id="R42569795eb9642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11be17bd554bc3"/>
  </p:sldMasterIdLst>
  <p:notesMasterIdLst>
    <p:notesMasterId xmlns:r="http://schemas.openxmlformats.org/officeDocument/2006/relationships" r:id="R4ff7cd54adb34eea"/>
  </p:notesMasterIdLst>
  <p:sldIdLst>
    <p:sldId xmlns:r="http://schemas.openxmlformats.org/officeDocument/2006/relationships" id="256" r:id="R4138143ec30b42e3"/>
    <p:sldId xmlns:r="http://schemas.openxmlformats.org/officeDocument/2006/relationships" id="257" r:id="Rf266f83a4df04734"/>
    <p:sldId xmlns:r="http://schemas.openxmlformats.org/officeDocument/2006/relationships" id="258" r:id="R838bc8544a0c4b99"/>
    <p:sldId xmlns:r="http://schemas.openxmlformats.org/officeDocument/2006/relationships" id="259" r:id="R466d3900c3c84f0c"/>
    <p:sldId xmlns:r="http://schemas.openxmlformats.org/officeDocument/2006/relationships" id="260" r:id="Rcbddbb5fa7094025"/>
    <p:sldId xmlns:r="http://schemas.openxmlformats.org/officeDocument/2006/relationships" id="261" r:id="R24c198c1cea24f3a"/>
    <p:sldId xmlns:r="http://schemas.openxmlformats.org/officeDocument/2006/relationships" id="262" r:id="Rc4b57f3d56b54a5c"/>
    <p:sldId xmlns:r="http://schemas.openxmlformats.org/officeDocument/2006/relationships" id="263" r:id="R61f4001426894602"/>
    <p:sldId xmlns:r="http://schemas.openxmlformats.org/officeDocument/2006/relationships" id="264" r:id="R520680d96e914a79"/>
    <p:sldId xmlns:r="http://schemas.openxmlformats.org/officeDocument/2006/relationships" id="265" r:id="R7b555bf7c5264f04"/>
    <p:sldId xmlns:r="http://schemas.openxmlformats.org/officeDocument/2006/relationships" id="266" r:id="Rac855f44e1e64e57"/>
    <p:sldId xmlns:r="http://schemas.openxmlformats.org/officeDocument/2006/relationships" id="267" r:id="R2a2375eec195433b"/>
    <p:sldId xmlns:r="http://schemas.openxmlformats.org/officeDocument/2006/relationships" id="268" r:id="R914fb89fdf784b91"/>
    <p:sldId xmlns:r="http://schemas.openxmlformats.org/officeDocument/2006/relationships" id="269" r:id="R0b64c06916e34c52"/>
    <p:sldId xmlns:r="http://schemas.openxmlformats.org/officeDocument/2006/relationships" id="270" r:id="R9250a71171624a99"/>
    <p:sldId xmlns:r="http://schemas.openxmlformats.org/officeDocument/2006/relationships" id="271" r:id="R91a9bd66167b4657"/>
    <p:sldId xmlns:r="http://schemas.openxmlformats.org/officeDocument/2006/relationships" id="272" r:id="R5b74c07544c74642"/>
    <p:sldId xmlns:r="http://schemas.openxmlformats.org/officeDocument/2006/relationships" id="273" r:id="R00fcd3ea099d42cd"/>
    <p:sldId xmlns:r="http://schemas.openxmlformats.org/officeDocument/2006/relationships" id="274" r:id="R9d4d1331b9074224"/>
    <p:sldId xmlns:r="http://schemas.openxmlformats.org/officeDocument/2006/relationships" id="275" r:id="R87315428acc24bf5"/>
    <p:sldId xmlns:r="http://schemas.openxmlformats.org/officeDocument/2006/relationships" id="276" r:id="R57810c7f78ac46fa"/>
    <p:sldId xmlns:r="http://schemas.openxmlformats.org/officeDocument/2006/relationships" id="277" r:id="Rcc3187cecd494961"/>
    <p:sldId xmlns:r="http://schemas.openxmlformats.org/officeDocument/2006/relationships" id="278" r:id="R71f80596fe0842b2"/>
    <p:sldId xmlns:r="http://schemas.openxmlformats.org/officeDocument/2006/relationships" id="279" r:id="R849ab122dbbe46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a61110840f4f60" /><Relationship Type="http://schemas.openxmlformats.org/officeDocument/2006/relationships/slideMaster" Target="/ppt/slideMasters/slideMaster1.xml" Id="R6e11be17bd554bc3" /><Relationship Type="http://schemas.openxmlformats.org/officeDocument/2006/relationships/notesMaster" Target="/ppt/notesMasters/notesMaster1.xml" Id="R4ff7cd54adb34eea" /><Relationship Type="http://schemas.openxmlformats.org/officeDocument/2006/relationships/presProps" Target="/ppt/presProps.xml" Id="R5fd8f4fa29f246e2" /><Relationship Type="http://schemas.openxmlformats.org/officeDocument/2006/relationships/tableStyles" Target="/ppt/tableStyles.xml" Id="R395ffa9105404f79" /><Relationship Type="http://schemas.openxmlformats.org/officeDocument/2006/relationships/slide" Target="/ppt/slides/slide1.xml" Id="R4138143ec30b42e3" /><Relationship Type="http://schemas.openxmlformats.org/officeDocument/2006/relationships/slide" Target="/ppt/slides/slide2.xml" Id="Rf266f83a4df04734" /><Relationship Type="http://schemas.openxmlformats.org/officeDocument/2006/relationships/slide" Target="/ppt/slides/slide3.xml" Id="R838bc8544a0c4b99" /><Relationship Type="http://schemas.openxmlformats.org/officeDocument/2006/relationships/slide" Target="/ppt/slides/slide4.xml" Id="R466d3900c3c84f0c" /><Relationship Type="http://schemas.openxmlformats.org/officeDocument/2006/relationships/slide" Target="/ppt/slides/slide5.xml" Id="Rcbddbb5fa7094025" /><Relationship Type="http://schemas.openxmlformats.org/officeDocument/2006/relationships/slide" Target="/ppt/slides/slide6.xml" Id="R24c198c1cea24f3a" /><Relationship Type="http://schemas.openxmlformats.org/officeDocument/2006/relationships/slide" Target="/ppt/slides/slide7.xml" Id="Rc4b57f3d56b54a5c" /><Relationship Type="http://schemas.openxmlformats.org/officeDocument/2006/relationships/slide" Target="/ppt/slides/slide8.xml" Id="R61f4001426894602" /><Relationship Type="http://schemas.openxmlformats.org/officeDocument/2006/relationships/slide" Target="/ppt/slides/slide9.xml" Id="R520680d96e914a79" /><Relationship Type="http://schemas.openxmlformats.org/officeDocument/2006/relationships/slide" Target="/ppt/slides/slide10.xml" Id="R7b555bf7c5264f04" /><Relationship Type="http://schemas.openxmlformats.org/officeDocument/2006/relationships/slide" Target="/ppt/slides/slide11.xml" Id="Rac855f44e1e64e57" /><Relationship Type="http://schemas.openxmlformats.org/officeDocument/2006/relationships/slide" Target="/ppt/slides/slide12.xml" Id="R2a2375eec195433b" /><Relationship Type="http://schemas.openxmlformats.org/officeDocument/2006/relationships/slide" Target="/ppt/slides/slide13.xml" Id="R914fb89fdf784b91" /><Relationship Type="http://schemas.openxmlformats.org/officeDocument/2006/relationships/slide" Target="/ppt/slides/slide14.xml" Id="R0b64c06916e34c52" /><Relationship Type="http://schemas.openxmlformats.org/officeDocument/2006/relationships/slide" Target="/ppt/slides/slide15.xml" Id="R9250a71171624a99" /><Relationship Type="http://schemas.openxmlformats.org/officeDocument/2006/relationships/slide" Target="/ppt/slides/slide16.xml" Id="R91a9bd66167b4657" /><Relationship Type="http://schemas.openxmlformats.org/officeDocument/2006/relationships/slide" Target="/ppt/slides/slide17.xml" Id="R5b74c07544c74642" /><Relationship Type="http://schemas.openxmlformats.org/officeDocument/2006/relationships/slide" Target="/ppt/slides/slide18.xml" Id="R00fcd3ea099d42cd" /><Relationship Type="http://schemas.openxmlformats.org/officeDocument/2006/relationships/slide" Target="/ppt/slides/slide19.xml" Id="R9d4d1331b9074224" /><Relationship Type="http://schemas.openxmlformats.org/officeDocument/2006/relationships/slide" Target="/ppt/slides/slide20.xml" Id="R87315428acc24bf5" /><Relationship Type="http://schemas.openxmlformats.org/officeDocument/2006/relationships/slide" Target="/ppt/slides/slide21.xml" Id="R57810c7f78ac46fa" /><Relationship Type="http://schemas.openxmlformats.org/officeDocument/2006/relationships/slide" Target="/ppt/slides/slide22.xml" Id="Rcc3187cecd494961" /><Relationship Type="http://schemas.openxmlformats.org/officeDocument/2006/relationships/slide" Target="/ppt/slides/slide23.xml" Id="R71f80596fe0842b2" /><Relationship Type="http://schemas.openxmlformats.org/officeDocument/2006/relationships/slide" Target="/ppt/slides/slide24.xml" Id="R849ab122dbbe46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72f517dbdb4a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aaad4853db4d9f" /><Relationship Type="http://schemas.openxmlformats.org/officeDocument/2006/relationships/notesMaster" Target="/ppt/notesMasters/notesMaster1.xml" Id="Rd586f23f69984f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e94999c4e9469e" /><Relationship Type="http://schemas.openxmlformats.org/officeDocument/2006/relationships/notesMaster" Target="/ppt/notesMasters/notesMaster1.xml" Id="Rf655b54253064b9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7c2330d88b4f28" /><Relationship Type="http://schemas.openxmlformats.org/officeDocument/2006/relationships/notesMaster" Target="/ppt/notesMasters/notesMaster1.xml" Id="Ra7f9840527c140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e7f93a45f14b04" /><Relationship Type="http://schemas.openxmlformats.org/officeDocument/2006/relationships/notesMaster" Target="/ppt/notesMasters/notesMaster1.xml" Id="Ra5941bdc472242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4777924167433e" /><Relationship Type="http://schemas.openxmlformats.org/officeDocument/2006/relationships/notesMaster" Target="/ppt/notesMasters/notesMaster1.xml" Id="R5e76981b206345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4e2ce0b6a54476" /><Relationship Type="http://schemas.openxmlformats.org/officeDocument/2006/relationships/notesMaster" Target="/ppt/notesMasters/notesMaster1.xml" Id="R98387b0ef2c842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1867a0b0774687" /><Relationship Type="http://schemas.openxmlformats.org/officeDocument/2006/relationships/notesMaster" Target="/ppt/notesMasters/notesMaster1.xml" Id="Rf53bb13dba1c42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7ddc0424b8b4b7a" /><Relationship Type="http://schemas.openxmlformats.org/officeDocument/2006/relationships/notesMaster" Target="/ppt/notesMasters/notesMaster1.xml" Id="R8b8a87e8532642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f3b935f3594d08" /><Relationship Type="http://schemas.openxmlformats.org/officeDocument/2006/relationships/notesMaster" Target="/ppt/notesMasters/notesMaster1.xml" Id="R1c4edff15f1e43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074d1e7b9042e3" /><Relationship Type="http://schemas.openxmlformats.org/officeDocument/2006/relationships/notesMaster" Target="/ppt/notesMasters/notesMaster1.xml" Id="R6bdc62d998cf41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73f91b7fd34ac2" /><Relationship Type="http://schemas.openxmlformats.org/officeDocument/2006/relationships/notesMaster" Target="/ppt/notesMasters/notesMaster1.xml" Id="Rc2660144015b4d2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e4940f6170e4122" /><Relationship Type="http://schemas.openxmlformats.org/officeDocument/2006/relationships/notesMaster" Target="/ppt/notesMasters/notesMaster1.xml" Id="R418aefd19ae24f0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feffeb2a564359" /><Relationship Type="http://schemas.openxmlformats.org/officeDocument/2006/relationships/notesMaster" Target="/ppt/notesMasters/notesMaster1.xml" Id="R9d67698ce845431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1ceb1c321924e87" /><Relationship Type="http://schemas.openxmlformats.org/officeDocument/2006/relationships/notesMaster" Target="/ppt/notesMasters/notesMaster1.xml" Id="Rb5cc0cd8fa9541b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dfbd36166ee4c6e" /><Relationship Type="http://schemas.openxmlformats.org/officeDocument/2006/relationships/notesMaster" Target="/ppt/notesMasters/notesMaster1.xml" Id="R68e74187ec5049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1ad75db06be43c7" /><Relationship Type="http://schemas.openxmlformats.org/officeDocument/2006/relationships/notesMaster" Target="/ppt/notesMasters/notesMaster1.xml" Id="R5ffbec574ea04a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22eb63e74d34fd2" /><Relationship Type="http://schemas.openxmlformats.org/officeDocument/2006/relationships/notesMaster" Target="/ppt/notesMasters/notesMaster1.xml" Id="R636000e8babc44c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152e26ad2e2412b" /><Relationship Type="http://schemas.openxmlformats.org/officeDocument/2006/relationships/notesMaster" Target="/ppt/notesMasters/notesMaster1.xml" Id="Rc2e0dfb15acc42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d760f30c870402c" /><Relationship Type="http://schemas.openxmlformats.org/officeDocument/2006/relationships/notesMaster" Target="/ppt/notesMasters/notesMaster1.xml" Id="R7e1354b04afd485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6ef6aebb13a4c05" /><Relationship Type="http://schemas.openxmlformats.org/officeDocument/2006/relationships/notesMaster" Target="/ppt/notesMasters/notesMaster1.xml" Id="R84353200f361445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a40935d81e74bf5" /><Relationship Type="http://schemas.openxmlformats.org/officeDocument/2006/relationships/notesMaster" Target="/ppt/notesMasters/notesMaster1.xml" Id="R3bca200fc01049e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ba85528430644cf" /><Relationship Type="http://schemas.openxmlformats.org/officeDocument/2006/relationships/notesMaster" Target="/ppt/notesMasters/notesMaster1.xml" Id="R3605df8c40ac4b8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38d24d5a03b4a5e" /><Relationship Type="http://schemas.openxmlformats.org/officeDocument/2006/relationships/notesMaster" Target="/ppt/notesMasters/notesMaster1.xml" Id="R0e78caafe7b64aa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d9090bd655046ac" /><Relationship Type="http://schemas.openxmlformats.org/officeDocument/2006/relationships/notesMaster" Target="/ppt/notesMasters/notesMaster1.xml" Id="Rb0fdd994eea845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Governance, risk, compliance and analysis in permission-controlled workspaces.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proposal</a:t>
            </a:r>
          </a:p>
          <a:p xmlns:a="http://schemas.openxmlformats.org/drawingml/2006/main">
            <a:r>
              <a:t>Prepared for organisations assessing Sentinel Assure. This is a product overview and proposed implementation approach, not a signed offer or statement of completed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</a:t>
            </a:r>
          </a:p>
          <a:p xmlns:a="http://schemas.openxmlformats.org/drawingml/2006/main">
            <a:r>
              <a:t>31 October 2026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scope</a:t>
            </a:r>
          </a:p>
          <a:p xmlns:a="http://schemas.openxmlformats.org/drawingml/2006/main">
            <a:r>
              <a:t>Sentinel Assure is a governance and analysis application. It does not provide camera monitoring, biometric identification or drone control.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assets/products/sentinel-assure-hero.png</a:t>
            </a:r>
          </a:p>
          <a:p xmlns:a="http://schemas.openxmlformats.org/drawingml/2006/main">
            <a:r>
              <a:t>Generated concept illustration.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Governance, risk, compliance and local data analysis for audit and assurance teams.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Intended team</a:t>
            </a:r>
          </a:p>
          <a:p xmlns:a="http://schemas.openxmlformats.org/drawingml/2006/main">
            <a:r>
              <a:t>Audit, risk, compliance and revenue-assurance teams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Operational outcome</a:t>
            </a:r>
          </a:p>
          <a:p xmlns:a="http://schemas.openxmlformats.org/drawingml/2006/main">
            <a:r>
              <a:t>A traceable view of risks, controls, findings and follow-up actions.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Implementation boundary</a:t>
            </a:r>
          </a:p>
          <a:p xmlns:a="http://schemas.openxmlformats.org/drawingml/2006/main">
            <a:r>
              <a:t>Governance, risk, compliance and analysis in permission-controlled workspaces. Requirements depend on the chosen host, inputs, permissions and agreed integration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Decision context</a:t>
            </a:r>
          </a:p>
          <a:p xmlns:a="http://schemas.openxmlformats.org/drawingml/2006/main">
            <a:r>
              <a:t>The organisation retains responsibility for authorised use, staff decisions, source data and commissioning. Illustrative scenarios are examples, not customer testimonials.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assets/products/illustrations/products-scenarios.png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Clear ownership supports accountable operation.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Super administrator</a:t>
            </a:r>
          </a:p>
          <a:p xmlns:a="http://schemas.openxmlformats.org/drawingml/2006/main">
            <a:r>
              <a:t>Create staff accounts and grant workspace-creation or external-analysis permissions. Business-record access still requires ownership or sharing.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Workspace owner</a:t>
            </a:r>
          </a:p>
          <a:p xmlns:a="http://schemas.openxmlformats.org/drawingml/2006/main">
            <a:r>
              <a:t>Manage membership, assign accountability and review assurance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Editor</a:t>
            </a:r>
          </a:p>
          <a:p xmlns:a="http://schemas.openxmlformats.org/drawingml/2006/main">
            <a:r>
              <a:t>Maintain records and follow-up actions in the shared workspace.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Viewer</a:t>
            </a:r>
          </a:p>
          <a:p xmlns:a="http://schemas.openxmlformats.org/drawingml/2006/main">
            <a:r>
              <a:t>Read and export authorised reports without changing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assets/products/illustrations/about-scenarios.png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product follows its own recorded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1</a:t>
            </a:r>
          </a:p>
          <a:p xmlns:a="http://schemas.openxmlformats.org/drawingml/2006/main">
            <a:r>
              <a:t>Create a workspace and grant the right access.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2</a:t>
            </a:r>
          </a:p>
          <a:p xmlns:a="http://schemas.openxmlformats.org/drawingml/2006/main">
            <a:r>
              <a:t>Record the risks, controls and assurance work, or connect an authorised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3</a:t>
            </a:r>
          </a:p>
          <a:p xmlns:a="http://schemas.openxmlformats.org/drawingml/2006/main">
            <a:r>
              <a:t>Analyse the evidence, assign follow-up actions and export a reviewable report.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Track owners, status, priority, deadlines and evidence references for risks, audits, controls, compliance obligations and remediation. Revenue-assurance fields support the configured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Keep the source evidence and responsible officer together. Review overdue items and record the outcome before producing the final report.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Risk exposure uses recorded likelihood and impact.</a:t>
            </a:r>
          </a:p>
          <a:p xmlns:a="http://schemas.openxmlformats.org/drawingml/2006/main">
            <a:r>
              <a:t>Remediation actions retain owners and due dates.</a:t>
            </a:r>
          </a:p>
          <a:p xmlns:a="http://schemas.openxmlformats.org/drawingml/2006/main">
            <a:r>
              <a:t>Amounts under review are not independently verified collections.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assets/products/screens/assure-risk-register.png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Owners share each workspace with the appropriate Viewer or Editor access. Staff administration does not bypass this business-record boundary.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Workspace selection survives restarts. Server-side checks prevent stale tabs from exporting another workspace accidentally.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Grant ownership or explicit membership.</a:t>
            </a:r>
          </a:p>
          <a:p xmlns:a="http://schemas.openxmlformats.org/drawingml/2006/main">
            <a:r>
              <a:t>Review access when responsibilities change.</a:t>
            </a:r>
          </a:p>
          <a:p xmlns:a="http://schemas.openxmlformats.org/drawingml/2006/main">
            <a:r>
              <a:t>Revoke membership when the engagement ends.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assets/products/screens/assure-overview.png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studio extracts supported spreadsheets, text, Office files, PDFs and common images. Image OCR uses local Tesseract resources.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Review extraction quality and the documented size limits before interpreting text or statistics. A poor scan can change the apparent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supported formats and bounded samples.</a:t>
            </a:r>
          </a:p>
          <a:p xmlns:a="http://schemas.openxmlformats.org/drawingml/2006/main">
            <a:r>
              <a:t>Check extracted text against the original document.</a:t>
            </a:r>
          </a:p>
          <a:p xmlns:a="http://schemas.openxmlformats.org/drawingml/2006/main">
            <a:r>
              <a:t>Treat sample statistics as sample statistics.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assets/products/screens/assure-documents.png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Permitted staff can browse a bounded source schema and prepare a question using the configured database adapters.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Staff review the proposed query before execution. Read-only source grants remain the essential data boundary, even where query validation is available.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inferred relationships and query intent.</a:t>
            </a:r>
          </a:p>
          <a:p xmlns:a="http://schemas.openxmlformats.org/drawingml/2006/main">
            <a:r>
              <a:t>Keep credentials out of model prompts.</a:t>
            </a:r>
          </a:p>
          <a:p xmlns:a="http://schemas.openxmlformats.org/drawingml/2006/main">
            <a:r>
              <a:t>Test the actual database version and dialect.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assets/products/screens/assure-data-studio.png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Configured local Ollama models support query planning and draft observations. The resource manager supports approved model downloads.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The model does not establish a liability, approve enforcement or change source records. Staff retain responsibility for conclusions and source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Choose a model that fits the available host.</a:t>
            </a:r>
          </a:p>
          <a:p xmlns:a="http://schemas.openxmlformats.org/drawingml/2006/main">
            <a:r>
              <a:t>Retain source context for review.</a:t>
            </a:r>
          </a:p>
          <a:p xmlns:a="http://schemas.openxmlformats.org/drawingml/2006/main">
            <a:r>
              <a:t>Confirm local resources before analysis.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assets/products/screens/assure-assistant.png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Reports show findings, coverage, workload, deadlines and underlying record references. Supported exports include PDF, HTML and CSV.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Charts reflect entered records and schedules. Report readers need the workspace, filters and coverage to interpret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Filter by workstream, owner and due dates.</a:t>
            </a:r>
          </a:p>
          <a:p xmlns:a="http://schemas.openxmlformats.org/drawingml/2006/main">
            <a:r>
              <a:t>Use protected CSV exports for spreadsheets.</a:t>
            </a:r>
          </a:p>
          <a:p xmlns:a="http://schemas.openxmlformats.org/drawingml/2006/main">
            <a:r>
              <a:t>Review overlapping amounts before summing.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assets/products/screens/assure-reporting.png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Components and responsibilities for this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Staff browser</a:t>
            </a:r>
          </a:p>
          <a:p xmlns:a="http://schemas.openxmlformats.org/drawingml/2006/main">
            <a:r>
              <a:t>Authentication and explicit workspace selection.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Application service</a:t>
            </a:r>
          </a:p>
          <a:p xmlns:a="http://schemas.openxmlformats.org/drawingml/2006/main">
            <a:r>
              <a:t>Workspace permission checks, validation and reporting.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MongoDB</a:t>
            </a:r>
          </a:p>
          <a:p xmlns:a="http://schemas.openxmlformats.org/drawingml/2006/main">
            <a:r>
              <a:t>Application accounts, records and workspace membership.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Analysis resources</a:t>
            </a:r>
          </a:p>
          <a:p xmlns:a="http://schemas.openxmlformats.org/drawingml/2006/main">
            <a:r>
              <a:t>Approved source accounts, local OCR and configured Ollama models.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connection requires authorised configuration.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PostgreSQL / CockroachDB</a:t>
            </a:r>
          </a:p>
          <a:p xmlns:a="http://schemas.openxmlformats.org/drawingml/2006/main">
            <a:r>
              <a:t>Read-only source account and permitted catalog access. Validate server version, schema scope and relationships.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MySQL / MariaDB</a:t>
            </a:r>
          </a:p>
          <a:p xmlns:a="http://schemas.openxmlformats.org/drawingml/2006/main">
            <a:r>
              <a:t>Configured connection and read-only grants. Review schema and query intent before execution.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SQL Server / Oracle</a:t>
            </a:r>
          </a:p>
          <a:p xmlns:a="http://schemas.openxmlformats.org/drawingml/2006/main">
            <a:r>
              <a:t>Supported driver and scoped source account. Source permissions and actual dialect testing remain essential.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MongoDB / SQLite</a:t>
            </a:r>
          </a:p>
          <a:p xmlns:a="http://schemas.openxmlformats.org/drawingml/2006/main">
            <a:r>
              <a:t>Approved collections or SQLite files within the source root. External MongoDB cannot target the application database.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Ollama / Tesseract</a:t>
            </a:r>
          </a:p>
          <a:p xmlns:a="http://schemas.openxmlformats.org/drawingml/2006/main">
            <a:r>
              <a:t>Local runtime, approved model weights and OCR resources. Initial provisioning may need internet; choose suitable host resources.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depends on the product controls and the operating environment.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Business-record boundaries</a:t>
            </a:r>
          </a:p>
          <a:p xmlns:a="http://schemas.openxmlformats.org/drawingml/2006/main">
            <a:r>
              <a:t>Workspace ownership and sharing apply on the server, including for administrators.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Account lifecycle</a:t>
            </a:r>
          </a:p>
          <a:p xmlns:a="http://schemas.openxmlformats.org/drawingml/2006/main">
            <a:r>
              <a:t>Salted password hashes, required password changes and session revocation after security changes.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credentials</a:t>
            </a:r>
          </a:p>
          <a:p xmlns:a="http://schemas.openxmlformats.org/drawingml/2006/main">
            <a:r>
              <a:t>Read-only grants and scoped query validation; credentials stay outside model prompts.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resources</a:t>
            </a:r>
          </a:p>
          <a:p xmlns:a="http://schemas.openxmlformats.org/drawingml/2006/main">
            <a:r>
              <a:t>Configured local models and OCR support controlled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Host controls</a:t>
            </a:r>
          </a:p>
          <a:p xmlns:a="http://schemas.openxmlformats.org/drawingml/2006/main">
            <a:r>
              <a:t>Protect source directories, application data, backups and network exposure.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Reports should retain source context and operating limits.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outputs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Executive findings and suggested follow-up actions.</a:t>
            </a:r>
          </a:p>
          <a:p xmlns:a="http://schemas.openxmlformats.org/drawingml/2006/main">
            <a:r>
              <a:t>Status, owner workload and overdue or upcoming items.</a:t>
            </a:r>
          </a:p>
          <a:p xmlns:a="http://schemas.openxmlformats.org/drawingml/2006/main">
            <a:r>
              <a:t>Risk exposure derived from recorded likelihood and impact.</a:t>
            </a:r>
          </a:p>
          <a:p xmlns:a="http://schemas.openxmlformats.org/drawingml/2006/main">
            <a:r>
              <a:t>Filtered PDF, HTML and CSV with source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Handling responsibilities</a:t>
            </a:r>
          </a:p>
          <a:p xmlns:a="http://schemas.openxmlformats.org/drawingml/2006/main">
            <a:r>
              <a:t>Agree who may read, export, share and retain each output. Protect reports and media according to their sensitivity. Review the source records and filters before relying on totals or conclusions.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Examples explain use; they do not claim real customer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audit finding needs follow-up</a:t>
            </a:r>
          </a:p>
          <a:p xmlns:a="http://schemas.openxmlformats.org/drawingml/2006/main">
            <a:r>
              <a:t>An assurance team records a control weakness and supporting references. The review follows the issue to its responsible officer and recorded response.</a:t>
            </a:r>
          </a:p>
          <a:p xmlns:a="http://schemas.openxmlformats.org/drawingml/2006/main">
            <a:r>
              <a:t>Record the finding, priority and evidence.</a:t>
            </a:r>
          </a:p>
          <a:p xmlns:a="http://schemas.openxmlformats.org/drawingml/2006/main">
            <a:r>
              <a:t>Assign a remediation owner and due date.</a:t>
            </a:r>
          </a:p>
          <a:p xmlns:a="http://schemas.openxmlformats.org/drawingml/2006/main">
            <a:r>
              <a:t>Review overdue work and export the filtered report.</a:t>
            </a:r>
          </a:p>
          <a:p xmlns:a="http://schemas.openxmlformats.org/drawingml/2006/main">
            <a:r>
              <a:t>Conditions: Staff must maintain source evidence and current record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reconciliation exception needs investigation</a:t>
            </a:r>
          </a:p>
          <a:p xmlns:a="http://schemas.openxmlformats.org/drawingml/2006/main">
            <a:r>
              <a:t>An analyst reviews an authorised finance or revenue source. The query result supports an accountable investigation.</a:t>
            </a:r>
          </a:p>
          <a:p xmlns:a="http://schemas.openxmlformats.org/drawingml/2006/main">
            <a:r>
              <a:t>Connect using a scoped source account.</a:t>
            </a:r>
          </a:p>
          <a:p xmlns:a="http://schemas.openxmlformats.org/drawingml/2006/main">
            <a:r>
              <a:t>Prepare and review the proposed query.</a:t>
            </a:r>
          </a:p>
          <a:p xmlns:a="http://schemas.openxmlformats.org/drawingml/2006/main">
            <a:r>
              <a:t>Check source rows before recording a finding.</a:t>
            </a:r>
          </a:p>
          <a:p xmlns:a="http://schemas.openxmlformats.org/drawingml/2006/main">
            <a:r>
              <a:t>Conditions: Read-only grants, correct relationships and a supported dialect are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assets/products/illustrations/resources-scenarios.png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Examples explain use; they do not claim real customer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restricted workspace needs a reviewer</a:t>
            </a:r>
          </a:p>
          <a:p xmlns:a="http://schemas.openxmlformats.org/drawingml/2006/main">
            <a:r>
              <a:t>An owner invites an independent staff reviewer. Read and edit permissions remain explicit.</a:t>
            </a:r>
          </a:p>
          <a:p xmlns:a="http://schemas.openxmlformats.org/drawingml/2006/main">
            <a:r>
              <a:t>Grant Viewer membership.</a:t>
            </a:r>
          </a:p>
          <a:p xmlns:a="http://schemas.openxmlformats.org/drawingml/2006/main">
            <a:r>
              <a:t>Review records and download the report.</a:t>
            </a:r>
          </a:p>
          <a:p xmlns:a="http://schemas.openxmlformats.org/drawingml/2006/main">
            <a:r>
              <a:t>Revoke membership after the engagement.</a:t>
            </a:r>
          </a:p>
          <a:p xmlns:a="http://schemas.openxmlformats.org/drawingml/2006/main">
            <a:r>
              <a:t>Conditions: The reviewer needs an active account and the appropriate membership.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scanned document needs analysis</a:t>
            </a:r>
          </a:p>
          <a:p xmlns:a="http://schemas.openxmlformats.org/drawingml/2006/main">
            <a:r>
              <a:t>A team receives a supported spreadsheet or scanned page. Findings remain tied to supplied evidence.</a:t>
            </a:r>
          </a:p>
          <a:p xmlns:a="http://schemas.openxmlformats.org/drawingml/2006/main">
            <a:r>
              <a:t>Upload the supported file.</a:t>
            </a:r>
          </a:p>
          <a:p xmlns:a="http://schemas.openxmlformats.org/drawingml/2006/main">
            <a:r>
              <a:t>Review the extracted text or bounded dataset.</a:t>
            </a:r>
          </a:p>
          <a:p xmlns:a="http://schemas.openxmlformats.org/drawingml/2006/main">
            <a:r>
              <a:t>Check local AI observations against the original.</a:t>
            </a:r>
          </a:p>
          <a:p xmlns:a="http://schemas.openxmlformats.org/drawingml/2006/main">
            <a:r>
              <a:t>Conditions: OCR quality, supported formats and processing limits apply.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deployment plan must name the actual infrastructure and inputs.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Requirements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Supported Node.js host, MongoDB and protected storage.</a:t>
            </a:r>
          </a:p>
          <a:p xmlns:a="http://schemas.openxmlformats.org/drawingml/2006/main">
            <a:r>
              <a:t>Approved Ollama models if AI features are required.</a:t>
            </a:r>
          </a:p>
          <a:p xmlns:a="http://schemas.openxmlformats.org/drawingml/2006/main">
            <a:r>
              <a:t>Scoped read-only accounts and network access to external sources.</a:t>
            </a:r>
          </a:p>
          <a:p xmlns:a="http://schemas.openxmlformats.org/drawingml/2006/main">
            <a:r>
              <a:t>Authorised source-file root and OCR language resources.</a:t>
            </a:r>
          </a:p>
          <a:p xmlns:a="http://schemas.openxmlformats.org/drawingml/2006/main">
            <a:r>
              <a:t>Agreed backup, restore and staff-administration procedures.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Capacity and dependencies</a:t>
            </a:r>
          </a:p>
          <a:p xmlns:a="http://schemas.openxmlformats.org/drawingml/2006/main">
            <a:r>
              <a:t>Confirm load, data size, retention, input quality, network behavior and backup needs through representative tests. The product overview does not guarantee throughput or availability.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proposed sequence to agree with the customer.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Discovery</a:t>
            </a:r>
          </a:p>
          <a:p xmlns:a="http://schemas.openxmlformats.org/drawingml/2006/main">
            <a:r>
              <a:t>Confirm the intended users, workflows, source systems, integrations and acceptance criteria.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Configuration</a:t>
            </a:r>
          </a:p>
          <a:p xmlns:a="http://schemas.openxmlformats.org/drawingml/2006/main">
            <a:r>
              <a:t>Prepare accounts, permissions, infrastructure and the required inputs. Keep any external adapters within the agreed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Pilot</a:t>
            </a:r>
          </a:p>
          <a:p xmlns:a="http://schemas.openxmlformats.org/drawingml/2006/main">
            <a:r>
              <a:t>Exercise normal and failure cases with representative authorised data. Record defects and unresolved dependencies.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Handover</a:t>
            </a:r>
          </a:p>
          <a:p xmlns:a="http://schemas.openxmlformats.org/drawingml/2006/main">
            <a:r>
              <a:t>Train the responsible staff, review acceptance evidence and agree the support, maintenance and recovery process.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Production approval requires evidence from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checks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Unshared workspace records remain inaccessible.</a:t>
            </a:r>
          </a:p>
          <a:p xmlns:a="http://schemas.openxmlformats.org/drawingml/2006/main">
            <a:r>
              <a:t>Viewers cannot create, change or delete records.</a:t>
            </a:r>
          </a:p>
          <a:p xmlns:a="http://schemas.openxmlformats.org/drawingml/2006/main">
            <a:r>
              <a:t>Revoked membership and disabled accounts stop access.</a:t>
            </a:r>
          </a:p>
          <a:p xmlns:a="http://schemas.openxmlformats.org/drawingml/2006/main">
            <a:r>
              <a:t>Queries remain read-only and within the approved scope.</a:t>
            </a:r>
          </a:p>
          <a:p xmlns:a="http://schemas.openxmlformats.org/drawingml/2006/main">
            <a:r>
              <a:t>Unsupported files and queries fail clearly.</a:t>
            </a:r>
          </a:p>
          <a:p xmlns:a="http://schemas.openxmlformats.org/drawingml/2006/main">
            <a:r>
              <a:t>Report output matches the reviewed records and filters.</a:t>
            </a:r>
          </a:p>
          <a:p xmlns:a="http://schemas.openxmlformats.org/drawingml/2006/main">
            <a:r>
              <a:t>Backup recovery works on the planned host.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Sign-off record</a:t>
            </a:r>
          </a:p>
          <a:p xmlns:a="http://schemas.openxmlformats.org/drawingml/2006/main">
            <a:r>
              <a:t>For each check retain the owner, date, test inputs, expected result and observed result. Resolve critical failures before treating the workflow as commissioned.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Training should follow the roles that will use the installed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Administration</a:t>
            </a:r>
          </a:p>
          <a:p xmlns:a="http://schemas.openxmlformats.org/drawingml/2006/main">
            <a:r>
              <a:t>Accounts, permissions, source/device configuration and ongoing access reviews.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Daily operation</a:t>
            </a:r>
          </a:p>
          <a:p xmlns:a="http://schemas.openxmlformats.org/drawingml/2006/main">
            <a:r>
              <a:t>The product workflow, source review, exception handling and escalation.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Technical handover</a:t>
            </a:r>
          </a:p>
          <a:p xmlns:a="http://schemas.openxmlformats.org/drawingml/2006/main">
            <a:r>
              <a:t>Integration responsibilities, protected credentials, backup/restore and host monitoring.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Completion evidence</a:t>
            </a:r>
          </a:p>
          <a:p xmlns:a="http://schemas.openxmlformats.org/drawingml/2006/main">
            <a:r>
              <a:t>Record attendance, operating procedures, responsible contacts and any remaining configuration requirements.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Maintain the installation and the human review process.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Operational checklist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membership and source privileges after staff changes.</a:t>
            </a:r>
          </a:p>
          <a:p xmlns:a="http://schemas.openxmlformats.org/drawingml/2006/main">
            <a:r>
              <a:t>Maintain approved model/OCR resources and host capacity.</a:t>
            </a:r>
          </a:p>
          <a:p xmlns:a="http://schemas.openxmlformats.org/drawingml/2006/main">
            <a:r>
              <a:t>Review extraction failures and rejected queries.</a:t>
            </a:r>
          </a:p>
          <a:p xmlns:a="http://schemas.openxmlformats.org/drawingml/2006/main">
            <a:r>
              <a:t>Test recovery and protect exported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Support agreement</a:t>
            </a:r>
          </a:p>
          <a:p xmlns:a="http://schemas.openxmlformats.org/drawingml/2006/main">
            <a:r>
              <a:t>Agree working hours, response targets, escalation contacts, defect/change handling, update responsibilities and any on-site requirements in the commercial agreement. No service-level guarantee is made here.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product-specific written quotation defines the offer.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Software and deployment</a:t>
            </a:r>
          </a:p>
          <a:p xmlns:a="http://schemas.openxmlformats.org/drawingml/2006/main">
            <a:r>
              <a:t>State the product, permitted deployment, user/usage scope and installation responsibilities.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Integration and hardware</a:t>
            </a:r>
          </a:p>
          <a:p xmlns:a="http://schemas.openxmlformats.org/drawingml/2006/main">
            <a:r>
              <a:t>List each included source, device, adapter, third-party licence and specialist service. Identify customer-provided hardware and excluded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Training and support</a:t>
            </a:r>
          </a:p>
          <a:p xmlns:a="http://schemas.openxmlformats.org/drawingml/2006/main">
            <a:r>
              <a:t>Specify training sessions, handover deliverables, support coverage and renewal arrangements.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Costs and changes</a:t>
            </a:r>
          </a:p>
          <a:p xmlns:a="http://schemas.openxmlformats.org/drawingml/2006/main">
            <a:r>
              <a:t>Confirm currency, taxes, payment milestones, travel and infrastructure costs in the quotation. New requirements need written change approval.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product remains separate from the other portfolio applications.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Sentinel Assure monitor cameras?</a:t>
            </a:r>
          </a:p>
          <a:p xmlns:a="http://schemas.openxmlformats.org/drawingml/2006/main">
            <a:r>
              <a:t>No. Sentinel Assure handles assurance workspaces and data analysis. Camera and building access belong to Sentinel SiteGuard.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AI make audit or tax decisions?</a:t>
            </a:r>
          </a:p>
          <a:p xmlns:a="http://schemas.openxmlformats.org/drawingml/2006/main">
            <a:r>
              <a:t>No. Staff review generated plans, source rows and draft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Can an administrator read every workspace?</a:t>
            </a:r>
          </a:p>
          <a:p xmlns:a="http://schemas.openxmlformats.org/drawingml/2006/main">
            <a:r>
              <a:t>No. Ownership or explicit sharing is required for business-record access.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every database version work?</a:t>
            </a:r>
          </a:p>
          <a:p xmlns:a="http://schemas.openxmlformats.org/drawingml/2006/main">
            <a:r>
              <a:t>Documented adapters still need validation against actual server versions and permitted schemas.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document analysis support every file?</a:t>
            </a:r>
          </a:p>
          <a:p xmlns:a="http://schemas.openxmlformats.org/drawingml/2006/main">
            <a:r>
              <a:t>Only documented formats and processing limits are supported. OCR output requires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is pricing agreed?</a:t>
            </a:r>
          </a:p>
          <a:p xmlns:a="http://schemas.openxmlformats.org/drawingml/2006/main">
            <a:r>
              <a:t>A separate quote covers users, hosting, sources, model resources, deployment, training and support.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Assure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focused discussion before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Demonstration</a:t>
            </a:r>
          </a:p>
          <a:p xmlns:a="http://schemas.openxmlformats.org/drawingml/2006/main">
            <a:r>
              <a:t>Review Sentinel Assure using your intended workflow and representative authorised inputs.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Scope workshop</a:t>
            </a:r>
          </a:p>
          <a:p xmlns:a="http://schemas.openxmlformats.org/drawingml/2006/main">
            <a:r>
              <a:t>Agree the users, infrastructure, sources, integrations and operating responsibilities.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Written proposal</a:t>
            </a:r>
          </a:p>
          <a:p xmlns:a="http://schemas.openxmlformats.org/drawingml/2006/main">
            <a:r>
              <a:t>Confirm deliverables, acceptance evidence, exclusions, training and commercial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basis</a:t>
            </a:r>
          </a:p>
          <a:p xmlns:a="http://schemas.openxmlformats.org/drawingml/2006/main">
            <a:r>
              <a:t>Product descriptions reflect the local Sentinel Assure application README and relevant implementation documentation reviewed on 31 October 2026. Optional services and model/hardware performance require validation.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Enquiries</a:t>
            </a:r>
          </a:p>
          <a:p xmlns:a="http://schemas.openxmlformats.org/drawingml/2006/main">
            <a:r>
              <a:t>Use the website support form and select Sentinel Assure for a demonstration or quotation.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01bb842ee94d1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bd04a3a073456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05f506998149e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7d247238da4c9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98146865254bb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c345807d4c44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DA968C-5368-4280-ABA4-29A126D14D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116089D-EF21-485F-9AEC-904994D0E72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FFBE851-0FAA-4CEB-B706-E51EA358FE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DAA104-998D-422C-9D0A-2BDA216E9A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B04438E-0473-495F-94F5-CD353227EC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843968C-33BC-4A3B-B7B7-5FE138838B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030D4B4-D0BC-4E64-8FC0-9D2E3FFDA7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C4963AE-E0FC-4082-B092-BC0C0D5DF28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418C60-0225-47FE-B756-5F0E2CAED7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C56E85D-DB03-4353-ABD2-BA98EE431E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e07a10f12a45f0" /><Relationship Type="http://schemas.openxmlformats.org/officeDocument/2006/relationships/slideLayout" Target="/ppt/slideLayouts/slideLayout1.xml" Id="R98c10030764844e8" /><Relationship Type="http://schemas.openxmlformats.org/officeDocument/2006/relationships/slideLayout" Target="/ppt/slideLayouts/slideLayout2.xml" Id="Rb5b3eb7306ec49f5" /><Relationship Type="http://schemas.openxmlformats.org/officeDocument/2006/relationships/slideLayout" Target="/ppt/slideLayouts/slideLayout3.xml" Id="R7c9bc15d989f4528" /><Relationship Type="http://schemas.openxmlformats.org/officeDocument/2006/relationships/slideLayout" Target="/ppt/slideLayouts/slideLayout4.xml" Id="Red77cff441fb4d63" /><Relationship Type="http://schemas.openxmlformats.org/officeDocument/2006/relationships/slideLayout" Target="/ppt/slideLayouts/slideLayout5.xml" Id="Ree07e97496d74520" /><Relationship Type="http://schemas.openxmlformats.org/officeDocument/2006/relationships/slideLayout" Target="/ppt/slideLayouts/slideLayout6.xml" Id="R123a730150af4d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c10030764844e8"/>
    <p:sldLayoutId xmlns:r="http://schemas.openxmlformats.org/officeDocument/2006/relationships" id="2147483650" r:id="Rb5b3eb7306ec49f5"/>
    <p:sldLayoutId xmlns:r="http://schemas.openxmlformats.org/officeDocument/2006/relationships" id="2147483651" r:id="R7c9bc15d989f4528"/>
    <p:sldLayoutId xmlns:r="http://schemas.openxmlformats.org/officeDocument/2006/relationships" id="2147483652" r:id="Red77cff441fb4d63"/>
    <p:sldLayoutId xmlns:r="http://schemas.openxmlformats.org/officeDocument/2006/relationships" id="2147483653" r:id="Ree07e97496d74520"/>
    <p:sldLayoutId xmlns:r="http://schemas.openxmlformats.org/officeDocument/2006/relationships" id="2147483654" r:id="R123a730150af4d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db12573c674ed1" /><Relationship Type="http://schemas.openxmlformats.org/officeDocument/2006/relationships/image" Target="/ppt/media/image.png" Id="R2711f98b025b4777" /><Relationship Type="http://schemas.openxmlformats.org/officeDocument/2006/relationships/image" Target="/ppt/media/image2.png" Id="R4c0e50c19b24491f" /><Relationship Type="http://schemas.openxmlformats.org/officeDocument/2006/relationships/notesSlide" Target="/ppt/notesSlides/notesSlide1.xml" Id="R1622f9b06f8145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e028b176c04715" /><Relationship Type="http://schemas.openxmlformats.org/officeDocument/2006/relationships/image" Target="/ppt/media/image3.png" Id="R5dfc951e8e4e45df" /><Relationship Type="http://schemas.openxmlformats.org/officeDocument/2006/relationships/image" Target="/ppt/media/image4.png" Id="R487154858d9a4184" /><Relationship Type="http://schemas.openxmlformats.org/officeDocument/2006/relationships/notesSlide" Target="/ppt/notesSlides/notesSlide2.xml" Id="R156aa1b2bd8d43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74c560586b4d4b" /><Relationship Type="http://schemas.openxmlformats.org/officeDocument/2006/relationships/image" Target="/ppt/media/image5.png" Id="Rcadc0afdef944148" /><Relationship Type="http://schemas.openxmlformats.org/officeDocument/2006/relationships/image" Target="/ppt/media/image6.png" Id="R63013f9fc8474bf8" /><Relationship Type="http://schemas.openxmlformats.org/officeDocument/2006/relationships/notesSlide" Target="/ppt/notesSlides/notesSlide3.xml" Id="Rd6f5d246515e41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712f0139304fe3" /><Relationship Type="http://schemas.openxmlformats.org/officeDocument/2006/relationships/image" Target="/ppt/media/image7.png" Id="Rd90355a42e474215" /><Relationship Type="http://schemas.openxmlformats.org/officeDocument/2006/relationships/notesSlide" Target="/ppt/notesSlides/notesSlide4.xml" Id="Rbb1bf180c7a741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772b830d264273" /><Relationship Type="http://schemas.openxmlformats.org/officeDocument/2006/relationships/image" Target="/ppt/media/image8.png" Id="R6838b7188e524b2a" /><Relationship Type="http://schemas.openxmlformats.org/officeDocument/2006/relationships/image" Target="/ppt/media/image9.png" Id="R91e5c3278f07434e" /><Relationship Type="http://schemas.openxmlformats.org/officeDocument/2006/relationships/notesSlide" Target="/ppt/notesSlides/notesSlide5.xml" Id="R234618bde3df47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3ef1ba8aa64a18" /><Relationship Type="http://schemas.openxmlformats.org/officeDocument/2006/relationships/image" Target="/ppt/media/image10.png" Id="Rf97b122c51404f4f" /><Relationship Type="http://schemas.openxmlformats.org/officeDocument/2006/relationships/image" Target="/ppt/media/image11.png" Id="Rd1531dbc017c4883" /><Relationship Type="http://schemas.openxmlformats.org/officeDocument/2006/relationships/notesSlide" Target="/ppt/notesSlides/notesSlide6.xml" Id="R15d7a0f2ad1341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f2526db2de40e0" /><Relationship Type="http://schemas.openxmlformats.org/officeDocument/2006/relationships/image" Target="/ppt/media/image12.png" Id="R5df9d9974be94fe5" /><Relationship Type="http://schemas.openxmlformats.org/officeDocument/2006/relationships/image" Target="/ppt/media/image13.png" Id="R85dd0dbea62e455b" /><Relationship Type="http://schemas.openxmlformats.org/officeDocument/2006/relationships/notesSlide" Target="/ppt/notesSlides/notesSlide7.xml" Id="R51be2d10ef5043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1bca8f066e4266" /><Relationship Type="http://schemas.openxmlformats.org/officeDocument/2006/relationships/image" Target="/ppt/media/image14.png" Id="R7b682b2b1ea34e10" /><Relationship Type="http://schemas.openxmlformats.org/officeDocument/2006/relationships/image" Target="/ppt/media/image15.png" Id="Rcf5b067933f74ef4" /><Relationship Type="http://schemas.openxmlformats.org/officeDocument/2006/relationships/notesSlide" Target="/ppt/notesSlides/notesSlide8.xml" Id="Rf8b474856d5c46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708f8df0ff45af" /><Relationship Type="http://schemas.openxmlformats.org/officeDocument/2006/relationships/image" Target="/ppt/media/image16.png" Id="R5b15ab47f26440f5" /><Relationship Type="http://schemas.openxmlformats.org/officeDocument/2006/relationships/image" Target="/ppt/media/image17.png" Id="R7d7cc4398fcf49de" /><Relationship Type="http://schemas.openxmlformats.org/officeDocument/2006/relationships/notesSlide" Target="/ppt/notesSlides/notesSlide9.xml" Id="R790949edff8445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c2f40ca8374468" /><Relationship Type="http://schemas.openxmlformats.org/officeDocument/2006/relationships/image" Target="/ppt/media/image18.png" Id="Rc1906386607f4917" /><Relationship Type="http://schemas.openxmlformats.org/officeDocument/2006/relationships/image" Target="/ppt/media/image19.png" Id="R191d4eb1a09242a0" /><Relationship Type="http://schemas.openxmlformats.org/officeDocument/2006/relationships/notesSlide" Target="/ppt/notesSlides/notesSlide10.xml" Id="R59a67a5f3d1c4c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afaed6aaef4dce" /><Relationship Type="http://schemas.openxmlformats.org/officeDocument/2006/relationships/image" Target="/ppt/media/image20.png" Id="Rbfb03abc544d4f9a" /><Relationship Type="http://schemas.openxmlformats.org/officeDocument/2006/relationships/notesSlide" Target="/ppt/notesSlides/notesSlide11.xml" Id="R8f382f6b001841e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3551664f814b84" /><Relationship Type="http://schemas.openxmlformats.org/officeDocument/2006/relationships/image" Target="/ppt/media/image21.png" Id="R7feba4a1dec74f4e" /><Relationship Type="http://schemas.openxmlformats.org/officeDocument/2006/relationships/notesSlide" Target="/ppt/notesSlides/notesSlide12.xml" Id="Rae6328691b60419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6c514ab4a44189" /><Relationship Type="http://schemas.openxmlformats.org/officeDocument/2006/relationships/image" Target="/ppt/media/image22.png" Id="R82f516c603e0441b" /><Relationship Type="http://schemas.openxmlformats.org/officeDocument/2006/relationships/notesSlide" Target="/ppt/notesSlides/notesSlide13.xml" Id="R66d4317de0ff411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28d1ce39b74398" /><Relationship Type="http://schemas.openxmlformats.org/officeDocument/2006/relationships/image" Target="/ppt/media/image23.png" Id="R7d8cb919ced646d3" /><Relationship Type="http://schemas.openxmlformats.org/officeDocument/2006/relationships/notesSlide" Target="/ppt/notesSlides/notesSlide14.xml" Id="R9543c341c0cb403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9ffe03175a4354" /><Relationship Type="http://schemas.openxmlformats.org/officeDocument/2006/relationships/image" Target="/ppt/media/image24.png" Id="Rdad1e642196f4eb1" /><Relationship Type="http://schemas.openxmlformats.org/officeDocument/2006/relationships/image" Target="/ppt/media/image25.png" Id="R2faf72fb7a964721" /><Relationship Type="http://schemas.openxmlformats.org/officeDocument/2006/relationships/notesSlide" Target="/ppt/notesSlides/notesSlide15.xml" Id="R28d3ad00862440f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57694320704a29" /><Relationship Type="http://schemas.openxmlformats.org/officeDocument/2006/relationships/image" Target="/ppt/media/image26.png" Id="R07794dfba5a34776" /><Relationship Type="http://schemas.openxmlformats.org/officeDocument/2006/relationships/notesSlide" Target="/ppt/notesSlides/notesSlide16.xml" Id="R7093931ee74b418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9211dcb9d24c0c" /><Relationship Type="http://schemas.openxmlformats.org/officeDocument/2006/relationships/image" Target="/ppt/media/image27.png" Id="R60cdc672a2924bca" /><Relationship Type="http://schemas.openxmlformats.org/officeDocument/2006/relationships/notesSlide" Target="/ppt/notesSlides/notesSlide17.xml" Id="R66b1468a62e14d7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9d975ef18743d1" /><Relationship Type="http://schemas.openxmlformats.org/officeDocument/2006/relationships/image" Target="/ppt/media/image28.png" Id="R17a958b59a884f64" /><Relationship Type="http://schemas.openxmlformats.org/officeDocument/2006/relationships/notesSlide" Target="/ppt/notesSlides/notesSlide18.xml" Id="Reb6a69317a6c4ab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20cb84f5dd46e5" /><Relationship Type="http://schemas.openxmlformats.org/officeDocument/2006/relationships/image" Target="/ppt/media/image29.png" Id="Rac542fb8ee574f67" /><Relationship Type="http://schemas.openxmlformats.org/officeDocument/2006/relationships/notesSlide" Target="/ppt/notesSlides/notesSlide19.xml" Id="R6cc2701015c948f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47ee6611fc434a" /><Relationship Type="http://schemas.openxmlformats.org/officeDocument/2006/relationships/image" Target="/ppt/media/image30.png" Id="R0951799b7b4c4065" /><Relationship Type="http://schemas.openxmlformats.org/officeDocument/2006/relationships/notesSlide" Target="/ppt/notesSlides/notesSlide20.xml" Id="R84ece6f0a143498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bd766980c54e66" /><Relationship Type="http://schemas.openxmlformats.org/officeDocument/2006/relationships/image" Target="/ppt/media/image31.png" Id="R1ff94458b5b94ea7" /><Relationship Type="http://schemas.openxmlformats.org/officeDocument/2006/relationships/notesSlide" Target="/ppt/notesSlides/notesSlide21.xml" Id="Rce58a0fe7289442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e5812d51974a97" /><Relationship Type="http://schemas.openxmlformats.org/officeDocument/2006/relationships/image" Target="/ppt/media/image32.png" Id="R8c20ce98ab8644a4" /><Relationship Type="http://schemas.openxmlformats.org/officeDocument/2006/relationships/notesSlide" Target="/ppt/notesSlides/notesSlide22.xml" Id="Rfbabc0b3359a474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a40fa1fe334ae2" /><Relationship Type="http://schemas.openxmlformats.org/officeDocument/2006/relationships/image" Target="/ppt/media/image33.png" Id="R4896fca3535544a4" /><Relationship Type="http://schemas.openxmlformats.org/officeDocument/2006/relationships/notesSlide" Target="/ppt/notesSlides/notesSlide23.xml" Id="R5440ff05f59143d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324d51e8284253" /><Relationship Type="http://schemas.openxmlformats.org/officeDocument/2006/relationships/image" Target="/ppt/media/image34.png" Id="Rd4747d8f37de4286" /><Relationship Type="http://schemas.openxmlformats.org/officeDocument/2006/relationships/image" Target="/ppt/media/image35.png" Id="Raf2f647c51f04f7e" /><Relationship Type="http://schemas.openxmlformats.org/officeDocument/2006/relationships/notesSlide" Target="/ppt/notesSlides/notesSlide24.xml" Id="R7a1bc5ee003248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E1D50-D717-4B39-9197-CCDAB23DAC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1f98b025b4777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6B7E21-C6D2-4F62-9CCA-369DE0347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B52EC5-2D31-4592-84DA-0C060CB843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0e50c19b24491f"/>
          <a:stretch xmlns:a="http://schemas.openxmlformats.org/drawingml/2006/main"/>
        </p:blipFill>
        <p:spPr>
          <a:xfrm xmlns:a="http://schemas.openxmlformats.org/drawingml/2006/main">
            <a:off x="685800" y="623888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FF942-CC07-4D71-AEB9-B0CB42C50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75247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VISUAL PRODUCT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236AF-E9C7-4FE9-9093-4408048C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4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Sentinel Assure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13BEC7-2AC3-4E4F-8B6B-5EFEFC77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4524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3E1E8"/>
                </a:solidFill>
                <a:latin typeface="Arial"/>
                <a:ea typeface="Arial"/>
                <a:cs typeface="Arial"/>
              </a:rPr>
              <a:t>Governance, risk, compliance and analysis in permission-controlled workspaces.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F4B498-DC15-4ADE-BE03-CFD695D1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457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Current screens · Visual workflows · Deployment detail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69054-C7EB-4A2A-BED3-5F225F31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42937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Generated concept illustration</a:t>
            </a:r>
          </a:p>
        </p:txBody>
      </p:sp>
    </p:spTree>
    <p:extLst>
      <p:ext uri="{BB962C8B-B14F-4D97-AF65-F5344CB8AC3E}">
        <p14:creationId xmlns:p14="http://schemas.microsoft.com/office/powerpoint/2010/main" val="10890748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EA6760-2482-4218-95CF-16CD5C1F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5D3B4-FF98-4AA0-92DF-836F6719F8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c951e8e4e45df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09BBA4-BC95-4321-8DEF-541923EB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Executive overview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7D1DB-0EEB-4BE1-B748-2660EBB4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Governance, risk, compliance and local data analysis for audit and assurance teams.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DDAF3B-B6AA-4E8D-9B89-57D217EE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The operational outcome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A5BCE7-D217-4DE7-90B5-3B251E14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095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 traceable view of risks, controls, findings and follow-up actions.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500B0F-7BBB-4636-A0BF-006E2C6B4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Who uses 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BBA364-39BA-49A9-8F87-6BF73B5F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409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Audit, risk, compliance and revenue-assurance teams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7B5A1-73BE-4C4B-B4A7-0EC8E338FF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7154858d9a4184"/>
          <a:srcRect xmlns:a="http://schemas.openxmlformats.org/drawingml/2006/main" l="0" t="0" r="50000" b="5000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B0A1D3-07F8-45AC-A537-09668A7A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36ED9B-E447-41DA-B7D7-1835011FF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EE764-F03D-465E-8840-7AFAB1B6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434036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82E5CB-8E12-41E7-9F94-640B09BE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BCEDF-C925-4063-8571-9C3ADCF7EC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dc0afdef944148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67DB3-E7C2-4849-AF11-8E23C8F4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Users and responsibilities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72BB55-D713-494F-B953-207F980D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Clear ownership supports accountable operation.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625AB-674A-494E-88CD-5FB26382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Super administrator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F3F87-A819-43A0-BD6A-2991C1C07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Create staff accounts and grant workspace-creation or external-analysis permissions.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B37C4-40D1-426D-9473-08A530BF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289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Workspace owner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0F2F0-1A90-4A43-976B-039A166D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337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Manage membership, assign accountability and review assurance records.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7A3469-A42F-47C2-BAE7-FBB36ADD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Editor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3C32F5-ACBE-45AF-94D2-D6C9954F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Maintain records and follow-up actions in the shared workspace.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7C1804-E6B4-4D18-8CF4-56DEE4BE8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01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Viewer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5A500-AC20-4758-AD7E-2105CA55D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Read and export authorised reports without changing records.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8D21B3-A22F-458C-9448-C8DC5F61D0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013f9fc8474bf8"/>
          <a:srcRect xmlns:a="http://schemas.openxmlformats.org/drawingml/2006/main" l="0" t="0" r="50000" b="5000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D9B445-6078-4DFE-951E-EA7A529F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E71B51-8BBD-449A-B989-6793031B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F0F9E-5958-4F00-B34C-24FFA038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21515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7BA0CD-6D15-4B0A-A519-283CD2CD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7FA3C-0E9C-4F44-8F4D-DB8E9584BC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0355a42e47421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348C57-014F-49E4-AA8B-37B69FD4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Operational workflow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21432-1414-4989-A96B-8F3195B8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The product follows its own recorded workflow.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63FFF-45C4-4F26-85C9-930064B3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AC82FB-7ABA-480C-B7AB-A9B5DB7C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E4EAEC-2B43-4D5A-9A92-6497EB61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Authorised source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1EB36F-D967-4BEC-A8A1-79183F68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28300-84A5-4E78-820A-AC09E9A72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2EC02-4BA1-4D82-84A0-4F686DC7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DE1F2-E5B7-4659-A955-A2FF5ADA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 the evidence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0FA178-1770-4618-81EB-BE9DE2C6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259B5-C3A2-46F1-8862-A7D5C0EF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37A63E-EBA3-4C3F-A555-34AE8E43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8044FC-0495-4E83-8ECC-DCC5141A7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Assign an owner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321CFF-C15B-42E8-8446-BE034884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858796-59C1-4FAF-9A9E-585DC7B7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217169-FC23-4825-85BF-134BF38FE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70FFED-9AE8-4E40-90F2-1D304F78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Follow up and report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1FFEBB-F5E5-41BB-9478-39487B845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30E673-2230-4C6A-B594-A69C609F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Create a workspace and grant the right access.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537855-3801-4D48-BA07-702442EB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D3E570-ACC2-40C0-88BF-BFF5FB74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Record the risks, controls and assurance work, or connect an authorised source.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42BF02-DC6C-48CA-A1CA-A78C7A0A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DD9495-906B-4D21-952A-F4AA3C5E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Analyse the evidence, assign follow-up actions and export a reviewable report.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74FDD9-20C1-434F-935B-08786F0B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94CC86-321B-4DC9-A6AC-41EF0592C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724257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551802-E886-4493-A7F1-E523AE16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7430E-3FED-4895-B58C-9BEA379F29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8b7188e524b2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2F03A-7D65-4527-ABC2-E1B714F51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Accountable registers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5206B4-A851-4CF4-9D2B-C8DA22D0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Track owners, status, priority, deadlines and evidence references for risks, audits, controls, compliance obligations and remediation. Revenue-assurance fields support the configured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04177C-8D24-487D-83D6-548A3E8E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AF99BF-BC7D-49B7-A034-6D00BB5F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CA6DA-2BCC-4329-8D9E-32AC5987E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Risk exposure uses recorded likelihood and impact.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FC3A4-0AB4-44C9-992D-1BD7816F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B24BE0-A6BF-45E2-8C60-64D6BB12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00E92-532E-4F96-8C61-3C483198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Remediation actions retain owners and due dates.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8ED14-14ED-4134-BAAE-7F84DF5C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DE08B-CE9B-4E07-9D1B-86F25631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9F58C6-A7E5-482F-BCE1-34C6C03E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Amounts under review are not independently verified collections.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08925E-5153-47DF-94CE-AB86B82DF9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5c3278f07434e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0400C-C164-4EE4-B247-1697C401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5BC27-758C-4361-BB42-7B23411D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9650D4-0928-41EF-BDD9-9D5F416D9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641286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05FE4-57AE-45A2-A250-AB1D6F0C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3AD7A-8F76-401A-83BF-E3FF7CED79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b122c51404f4f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5A43D8-F818-49BD-A5C4-5536B63A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Workspace privacy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DC814-7AA1-4773-ABE7-2A8F1EEB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Owners share each workspace with the appropriate Viewer or Editor access. Staff administration does not bypass this business-record boundary.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EA55F9-0F28-44F6-B84F-E7D39277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1E6545-952E-4353-9D4B-E352F6028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F8FBF-A272-4E9D-950B-B3E0D994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Grant ownership or explicit membership.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BE7052-312D-44A7-A33F-30FFBC8E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421B93-2AAF-43BA-8A06-5CE1AFD05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F1D81D-90F6-48A1-9225-09137C20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Review access when responsibilities change.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A2AB09-5B10-4B6F-A62D-4EFF242F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67B6D6-E9B5-4E82-BEA7-27013B92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AAABA4-5DCA-47E6-B238-C2556A5C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Revoke membership when the engagement ends.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E1D7C8-AE61-4D2F-A686-5FF400C7AB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31dbc017c4883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732E18-77B0-4A5A-908B-00CAA7FB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D881BF-0BD1-4AA1-8590-9C581672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261B76-D1DE-4D39-A5B1-31C68418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124127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5BB45A-B57E-4D53-9E1C-3449976D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BD151-341D-4C2C-9A52-6E7AC69566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9d9974be94fe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3FACF-9116-4E18-AF83-613089B00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Document analysis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3CE34-3B24-4100-A716-CBBED949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studio extracts supported spreadsheets, text, Office files, PDFs and common images. Image OCR uses local Tesseract resources.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4FBB6-D08A-4C6C-9973-634F08C4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D9D759-6630-474E-8B7D-A8DBAE6E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E6249-EFB8-4930-BF23-BD675AAC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Use supported formats and bounded samples.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F563A0-65B8-4DEC-B8A1-E404BC53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7D4FD4-B575-477D-B68E-97DECC2C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E73FB-BFD0-4CD6-8DE0-D003EE2A7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Check extracted text against the original document.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874EAA-14AC-4702-9C14-2220652B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9CB3D1-1C34-4060-A021-3015AE5E3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14E1C9-3F37-4DA2-AC60-5B937664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Treat sample statistics as sample statistics.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3A1BC0-C173-482B-BB85-30831DA504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dd0dbea62e455b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79ECC4-D8AE-4CD0-9D10-7027213B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7E314-37D2-4AF8-82BA-280A1F8A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10C4AA-0634-43BB-B21E-C1689362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312158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2797AD-2438-494F-BAE2-2C2EF712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34B2E0-92B5-4B6F-95A0-501C25A8A5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82b2b1ea34e10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FFA516-6271-4197-B48C-2AD0836F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Reviewed data queries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2ED20-8163-4EDF-925D-CDF3E5410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Permitted staff can browse a bounded source schema and prepare a question using the configured database adapters.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6D4FDC-EFA8-4786-8245-A2FEB700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56D171-CAF2-4F4F-A214-D33E03BE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FD9334-D628-4511-9CDE-058EF2DC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Review inferred relationships and query intent.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1FD6DE-DAB2-430D-9428-D3129513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6309AE-0137-41DA-8B2C-2F5FE1E0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73E654-E45A-47C0-A84F-1B52E5E5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Keep credentials out of model prompts.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079C7F-5C87-4A04-93D4-5404E9E0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FB00BD-380F-4EE3-951A-38EC6821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72DE1-3D04-4137-9A31-B0A983FE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Test the actual database version and dialect.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51EFDA-103D-451C-880A-88D2EA4842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5b067933f74ef4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7C832-0130-4888-9E9E-F856B9F0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5204E3-F99E-4A9B-86BA-A461C5E4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D73509-9130-4981-BABF-994859AAF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192331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71FF39-81B7-4BC7-8F6A-32852679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B45D57-1616-4C86-800F-44096992F1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5ab47f26440f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263357-CE4A-4FD5-A252-9858E2A1E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Local AI assistance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46333-4AE2-481E-B649-964971CB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Configured local Ollama models support query planning and draft observations. The resource manager supports approved model downloads.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A290C-320D-4F24-AD05-9585D329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33D849-5DC4-47C8-A766-E7341A5E2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BAEC33-B72F-4057-BEE4-0EF202A0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Choose a model that fits the available host.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F94C9B-E144-4426-B60E-C2AF533A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60F8E-EA05-4C3C-9F73-2BA808E0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F6451D-E9E1-4443-BE7F-D62E4D99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Retain source context for review.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54551-A4CF-42BC-97C3-0A31CFA4F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3310B8-3AB2-4855-8B03-95462A28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292E5E-A371-4EA6-BAE8-713B144B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local resources before analysis.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739236-B524-4FA1-82BD-DBF246ECD6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7cc4398fcf49de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6FA769-F7AC-4579-91A7-CDC5F2FD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41E9B-41AC-4F06-BABC-470582D7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B14DBA-5F1D-432F-904F-718C13DB5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047611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D58ED0-438D-4590-A518-F8C928B8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96A0B9-EEA2-4092-9F70-24E96BF539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906386607f4917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42D285-DFAB-45D0-BFAE-ECD179C2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Reports and follow-up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4F9648-9155-4492-8821-D4233F37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Reports show findings, coverage, workload, deadlines and underlying record references. Supported exports include PDF, HTML and CSV.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13A0E6-D2CB-44B4-9052-0ECADB4AD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B37725-06F5-4B44-9FB1-3E068E46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891784-8317-45E4-BD39-20586590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Filter by workstream, owner and due dates.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FAE63-7BA9-43CB-86DA-6C2CA5FD6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0011BD-FDEA-4DBE-98B8-94E542AC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DA69B7-1951-4E10-A9A7-D82BBF53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Use protected CSV exports for spreadsheets.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B7FB10-A2FD-4DB7-BDBF-4BADF9662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A0C560-204E-4D78-A8A4-B25FF29F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943CD-0EF8-4706-B77D-1C46C2E5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Review overlapping amounts before summing.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B6CC1-F044-4D38-BD68-885510A6F8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1d4eb1a09242a0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20D86F-FD71-4D1A-A786-B2BC74A1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7743E8-A494-46CD-9715-8CE07236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2C0151-97F5-4BE5-85D2-7FC4C6F4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513777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0F70A5-B4E4-438A-8E5B-58D7B2B8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D75C70-E09E-4C1F-B107-8B56C6AE3B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b03abc544d4f9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4AEFE8-5B5E-411A-92F1-5EFE9C70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Architecture and information 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4D6C01-B414-4AFB-B355-FD14C4AAB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Components and responsibilities for this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7F520A-D553-472F-AB90-3673FFC0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2714625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E12F9C-93B4-454F-A56F-3B739744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24225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Staff browser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F266D6-1117-4DEC-9D11-FEF22B318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95625"/>
            <a:ext cx="28575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6E193-7D22-4EAB-94BE-3DFE025B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324225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Application service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D1F12-187C-4A7F-AC12-3C11C221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86000"/>
            <a:ext cx="27622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329E8-9030-41D9-A781-641E7160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51460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MongoDB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15AE5B-7DC2-4E88-8C49-D7149AF6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29125"/>
            <a:ext cx="27622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E3415-4249-4742-B966-70E3FA78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657725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Analysis resources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3C8331-0432-48D7-87CE-EEE4527D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524250"/>
            <a:ext cx="5334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1CDE0-E4F3-4170-82A7-5627C4B9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686050"/>
            <a:ext cx="5524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4D649C-1902-4121-80D9-79CA00EE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810125"/>
            <a:ext cx="5524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B35A4-BBAC-4094-906F-6B19E969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Product-specific information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A72340-4B79-4ABB-853C-7B5046C2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2DC0BB-C2B8-4D3D-8306-FEC7B54E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31284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B42C24-CBEC-4D75-B8DF-48F927FE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0F435D-A71C-411D-B4E6-CDF1710766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ba4a1dec74f4e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3625FF-9B14-4BE1-A367-28431D1EC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Integrations and commissioning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50F3E-A52A-492A-87F0-369AC36F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Each connection requires authorised configuration.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3AD759-734B-4BFA-A2E0-89DA880A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82DE96-4F48-4A21-801A-794BE018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PostgreSQL / CockroachDB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198F4-F7E6-4A2D-9299-56469EB0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669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259D6E-E22D-4F47-BC56-2AF77A599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BD861-E828-43FF-80A1-30E68BE5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MySQL / MariaDB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14E2B3-5124-4B19-897F-A35546FA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0990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33685-91BA-48A4-A779-23527957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0C6E25-F623-4650-868C-9406D1872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SQL Server / Oracle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7C781E-C051-4432-AE98-ED2B3DB4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7528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6AB868-6450-4CE2-ADDD-7A7D1B52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6E0112-7A99-4116-80AE-3487D953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386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MongoDB / SQLite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25F6C7-8954-4CFE-8546-97F799C72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49580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5F095F-BC45-4692-AAA5-69EAAC77D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EB00A9-C47F-4BB3-9E26-5D7ABF5A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816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Ollama / Tesseract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F1549A-2D29-4988-BC91-498CC2EA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2387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0FFFE7-1B19-4418-A602-8A7CB4FE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48000"/>
            <a:ext cx="2667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65CA77-28BE-4BE0-8983-CD967AE8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238500"/>
            <a:ext cx="2266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Sentinel Assure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ACDF27-4E3D-4871-AEE3-4842279F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76625"/>
            <a:ext cx="4762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6C5D15-9AA0-46D0-8EF7-15C4F06C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95625"/>
            <a:ext cx="24574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Commission</a:t>
            </a:r>
          </a:p>
          <a:p xmlns:a="http://schemas.openxmlformats.org/drawingml/2006/main">
            <a: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and validate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3E8120-B754-413E-9FF8-84D7C206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476750"/>
            <a:ext cx="633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Every source, device or service has its own setup and validation requirements.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8ACD50-CEC3-4219-99A1-2AE9A5824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AE429C-D61F-40EB-A1A4-689EF51E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439133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CD791-545A-4A36-8475-854624F0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C485DA-789F-45B2-BBEE-4B8D6DF1DB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f516c603e0441b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8D2A3-2844-49C6-AFCA-2068605E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Security and access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2B717-64F0-4068-9AC3-47ACF692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Security depends on the product controls and the operating environment.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98878-3F73-4E7F-9FCA-23AC702A6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41E7E-B263-487B-988C-185BE4E9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47650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4879D-792B-478A-8AFE-40A2B41E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003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Authorised account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61104-16C7-4E29-95B4-8160AF0D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2897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91EB5C-505A-4596-B857-ADDCA7603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3718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BB28CC-1899-4B55-B4AC-EB2DBFBE3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2956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Product permissions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84487F-D7F8-4311-89FE-AC0EC8F7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2432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378740-841A-4225-980E-9F731BB6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26720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C29468-D6E2-464B-8869-45F69FF6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1910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Human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AF1C49-AFE0-44F9-8184-EE988DAA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967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079D3F-82EA-4020-A551-35253EDB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51625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6537CF-1D97-4E41-83BC-596C9163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0863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Protected export / recovery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D0BB8F-316B-42BF-BB5F-5DCF0AA6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667000"/>
            <a:ext cx="36766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Local analysis assists the reviewer; it does not approve findings or alter source records.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80934D-2078-4331-B756-AFEBCBEE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C1499A-BF37-45F7-BE09-71854F25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839965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6E19FA-3832-4C70-A9A6-2DF12ECD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57C05-CF19-425D-A494-58AA6F647F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cb919ced646d3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CBAA2E-53D9-4134-8CE2-46EC29DD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Reports and information handling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6A99B-E9C1-479C-BE86-7AA1F4DE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Reports should retain source context and operating limits.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E335A8-6A54-4046-83FE-A328C1AA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3F39E-28A7-43EB-A0FA-41606A55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ED31E-149A-495B-92BB-F2B06DCE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Source records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1F0D04-3620-4FA4-87F4-8F1891DE1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023D6D-67B4-496A-9DF1-6A0D7D0B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659BA3-758A-455D-9630-098F5079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B6033B-C5D2-4CC2-B964-899A37C6F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Reviewed scope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E97D8E-6A13-4B01-99A7-F3EDF7EB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A74EDF-2DF7-4F5D-90A3-EB6722CB9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EE612D-5FE2-45E4-9064-C3D07A9F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D25BB9-4EFE-445E-AA66-CAA1A20D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Product outputs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6B1DEC-3232-407D-BB37-4DEEAB09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E8840F-5089-4508-AB70-41CEE31E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AEA351-CEA1-4C4D-B1B5-D0D69B2FC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1C62B0-3BE1-4258-8547-DA339E08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Controlled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E0F527-9D27-4579-AAB9-04B7428B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Product outputs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A90DC1-2A48-477C-AC46-4929A9B7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Executive findings and suggested follow-up actions.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233687-FB95-4FC2-8DF7-7E0507FE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Handling responsibilities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4FFF5B-F6C0-4EDE-A34F-E366099A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Agree who may read, export, share and retain each output.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7A3346-B640-4FD1-AA31-76509230D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6FADC3-CBED-4296-AA15-82044DDD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406601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911C43-54AA-4029-BFC2-117CF4300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13453-4DE1-4032-8BBA-FAD8451CD7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d1e642196f4eb1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43B7F1-559D-4D93-94C6-137BE414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Illustrative workflows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D3612-3CA2-4C33-8B9D-FE3C1596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Examples explain use; they do not claim real customer results.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77125-7B4C-4389-B124-417A99B5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An audit finding needs follow-up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D16D8-B167-4E77-8E7A-11EB6FF5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76575"/>
            <a:ext cx="4048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Record the finding, priority and evidence.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E2642B-CB91-4987-9507-9F52FFC7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 reconciliation exception needs investigation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C8227D-CA61-42CF-AED1-4D126845E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4048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Connect using a scoped source account.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E5C812-FEAD-4881-BEF8-BBB9AEDA4A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af72fb7a964721"/>
          <a:srcRect xmlns:a="http://schemas.openxmlformats.org/drawingml/2006/main" l="0" t="0" r="50000" b="5000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0C920-2430-48D0-AF58-5DF956747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FF1790-E144-4496-B54C-77D518D39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36BFF1-782B-4A01-926C-4083B9D4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699453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97A4C8-6B61-451F-BD56-6E6A09322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E3C2C6-376D-4264-BB77-1BBA28B7D3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794dfba5a34776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FE09A-0F60-4B39-8328-F1C00A82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Illustrative workflows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B5FD7C-9604-443D-8DBA-1643415D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Examples explain use; they do not claim real customer results.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076E4D-523E-4FFE-B22E-7335B581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0C738-98CA-4720-91F5-A4507A0B6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3CD54-40EA-4D2D-987C-E034936E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 exception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9F2E6-3980-4F89-B56B-244F5189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CE192-AD26-46A2-AA87-74F9087E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CC745B-D8D5-4BEC-BE91-6CE236F5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40AFE1-6A4B-4066-8AF0-F63630D6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Reviewed finding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C4A825-1F7C-4F37-B94D-0C9359AA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4054D5-226C-4C24-A584-01176C54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ECA75E-ED6E-416A-AD87-86037CA4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8F4DFE-FE34-41B3-9DCC-F0661D44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Action owner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98BDD8-531F-49F0-9B8A-93885C721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5A3CC1-CFF9-4496-80AB-44859587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A61221-DFAB-41AB-BD61-43D2C135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650734-257C-4E74-A010-11BEDAE82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Evidence of closure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F92011-CC54-40A2-B3A1-91E9598D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 restricted workspace needs a reviewer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0729CF-E685-477C-B8E1-6AEE83F4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An owner invites an independent staff reviewer. Read and edit permissions remain explicit.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12B6DD-0EAE-427B-9420-A71FC78E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 scanned document needs analysis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3E5845-4167-4DBE-82D0-32D102DD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 team receives a supported spreadsheet or scanned page. Findings remain tied to supplied evidence.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CAA0DD-A7BB-4E36-BF90-D22C14EA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F4D8AE-D8B3-41A5-96B1-CF8367B5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77816845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9F5ECB-87E1-4053-922D-D76E545A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1FA60-AF67-42FF-AA04-0CB12B20C9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dc672a2924bc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4AC3B0-CE61-456C-9088-ACCDF3E1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Deployment prerequisites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EA3B9-1EAC-4CC7-9AF3-3C0A2D6F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deployment plan must name the actual infrastructure and inputs.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185C5-6E01-4FE8-9084-7CD777C5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44DF4E-C0B4-4E08-83D4-786C9639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7233AC-004D-42CE-AA32-FA95E2F79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Host and storage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0C9B06-CF0D-478B-AE48-168EF29D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EAB69-8EA0-4876-9493-31E9FB80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56496D-B265-4FBA-96A3-BC79CCBB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0CB61-8F9E-4D3F-9928-26794085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Accounts and network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1F001-7F6A-40C1-8AA0-CCEB8607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5E5CCD-86C7-4199-9537-15BA5F6F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32DFE7-86DC-45F5-A094-EDFD2289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E6965D-97FE-4673-9723-6A228F1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Permitted inputs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B94F30-9511-47FD-B34E-B0B2E962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03D58B-62DB-4BDE-9AE3-16040B99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10A887-643A-4EC3-B201-57EF595A5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A6F823-FDDD-4BA2-9F66-689F2314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Recovery procedure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A4B18-5E7A-46EF-8D74-3490908C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Requirements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B1027D-7D21-4D67-9C6F-5D85C449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Supported Node.js host, MongoDB and protected storage.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A222D4-4783-42D5-9452-B12775F8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Capacity and dependencies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17A3C3-F106-41C5-B7F6-047A37E0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load, data size, retention, input quality, network behavior and backup needs through representative tests.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1FA640-8411-4557-9C66-CD688D4D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45A132-73AE-4A4B-ADDE-29A44FBF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2702932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7C42A2-434C-40E7-B99A-E3ABA154D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E8C68-B860-4A7D-849C-242F4A64AA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958b59a884f64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A0962-374E-4684-8421-E95BB783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Pilot and implementation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27E44-D4CF-4B1F-ACB1-E892615B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A proposed sequence to agree with the customer.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86A29A-1F7A-4C38-A9F9-E59800B9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AFF97-FF2E-4266-86AA-F412D47B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90EB9-6624-4E73-B868-5F8B9C85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Discover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AC1F4-C9BB-4643-8A30-1CC70F1C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A9A3AB-8952-4408-8BCB-F32495A0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9BBD4F-543E-417F-8304-18D1C8CA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59D36A-B9BA-4C6B-9125-2EF09DFAD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Configure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2B2AD-384A-483C-9C5A-2F0D3D66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7510E-4810-4F57-BAAE-58C1A079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E4640E-6BEA-456D-9489-B247CCE53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4FC795-8310-4FAA-B3B8-4773C790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Validate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E69D04-C61C-4383-99FB-ADF20A4C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D7524D-9AA9-4314-846B-5DEE85FDA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1D4C03-0551-4BA0-9459-8E4F4595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AC9849-8F92-4314-BBE4-9C3C429A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Hand 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B94A57-C560-4F6C-A112-A05ED112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Discovery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670383-4590-442B-951F-C3C48C1D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the intended users, workflows, source systems, integrations and acceptance criteria.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5EAA1A-9634-43B2-8D19-C76D158B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Configuration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FD3A35-2448-41DC-926E-44FCA5A93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Prepare accounts, permissions, infrastructure and the required inputs.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C07E74-36AC-4910-8962-C8EF3A8A0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Pilot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C48965-71F8-4F62-B9BA-52B883F3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Exercise normal and failure cases with representative authorised data. Record defects and unresolved dependencies.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D64B4B-A56A-4FF6-812D-1A7CF130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D47E7B-CDDA-4687-8A51-30AEFEE3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7597493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2B0867-DF09-4237-AE8A-184F833E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6644D-23C9-4F82-98C5-6D73399D66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42fb8ee574f67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07C9B-4996-49AD-B0AE-42077392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Acceptance and validation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EF05C-6D0C-408D-9750-DC40FF0B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Production approval requires evidence from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D124D3-6346-42AC-B12A-6059774D6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608370-2D3D-4C3C-AA21-92F13DAB9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9FF79-A945-4FC1-B9EE-BC4B4E1C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Representative input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E8A128-B68E-4471-88D5-A28A381B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65CE00-56B7-4C14-935F-BB3D9CA1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AB1314-F955-4D69-802B-CA5D687B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329799-5EF9-4D6D-B182-6B3EE288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Expected result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03293B-6621-4F9A-8579-DE8C4DF2D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267D82-6905-4514-9D6D-3A610854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4EDBF-F57C-4CB0-A5FD-50738B0D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AEE490-F445-4AE3-B7F0-13FFC8E1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Observed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641274-9B0E-4E88-9B74-0C937B0C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E8F81-343D-4C20-BB29-745E6873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2D29E9-292E-4AC6-A387-08E2FD3E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D5A396-01CC-4E76-8AE4-64CE49402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Human sign-off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29A035-37FF-4908-83F6-AE5AB959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D3521A-6EFD-49D1-B40A-A93616AD6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00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Unresolved critical failure → review and retest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D5C6E9-DF34-4C34-89D4-C765C7D9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34025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Record the expected and actual results before commissioning.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FE3FC4-215F-4681-82D0-3E5ACDD61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FA1FE0-6B13-460F-8426-99858910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46572989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35BBB9-1C02-4F36-A483-DC8B2A78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85D25C-0F2D-4C45-909B-30291B26F1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51799b7b4c406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1DA259-7537-44A8-A3DC-8C4D473E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Training and handover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50317-1DCF-4233-89F7-08349A42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Training should follow the roles that will use the installed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7B842-0EA2-4586-B8E8-1F507CC2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9F89D-9AB6-4C6E-8A79-8B0129C6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91ADE-04A8-43EB-9608-C4AEC824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Administrators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437999-29A6-4C34-A297-8EECC3CBD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F3469C-27D5-4EE8-B115-68B29559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E6C63C-119F-413F-A419-AF25DAB56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CB12CD-0A8B-49E7-A06A-9BF04CD4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Daily operators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39CFFB-E45E-4009-B50F-51465ABED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EE8A3-9B27-40A6-BB5A-89411245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43C412-9102-492F-A0B4-64F7097A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C67773-17AB-4346-9D9B-DC45D851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Technical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33A0C-778F-4412-AC18-EABC92F1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92F4FB-A810-4C85-A74E-67396915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F06D7D-EE7D-4060-9A4A-361AAF26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0A0069-63A9-4AD0-9983-C8FDDEF8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Handover evidence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1BFDDE-74E5-45C6-B8AF-F55F3FD3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Administration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4BDDF1-67DD-4673-BEB2-A81A0122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Accounts, permissions, source/device configuration and ongoing access reviews.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415531-8F16-4BDE-A74E-0A0C274A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Daily operation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FBCFED-807E-46EF-8267-02102EFA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The product workflow, source review, exception handling and escalation.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6CD2F3-D034-4812-8BC6-21464F74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Technical handover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605975-AFFE-497F-A622-104285FCA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Integration responsibilities, protected credentials, backup/restore and host monitoring.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3363A9-3EB8-4C3E-B3D3-AA259668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497737-30BA-4ED1-A7ED-C86891E1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95107192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FD0AFB-AB70-45C1-B94A-BA978F55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2CB3B-E1D7-4E6F-BAC2-7445354951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94458b5b94ea7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4D5F0C-EF2E-4A21-AAD0-AF24ED2A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Operations and support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16D1B6-51E1-4D1D-95C8-1468EC10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Maintain the installation and the human review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D8E195-64D8-409D-872B-32F764CB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EE91D-B8EE-48D7-8FDC-D1B27AE1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7D4E7B-4417-4B1C-A5EE-7DCA519A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 access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227434-0970-4DB6-AB80-DF8C70C66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13771-3019-49AC-8A37-4D61DFD5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FB05EB-DB9F-4012-8C4C-82B59EE7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EFB10F-597C-4872-9DAE-298E9257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Maintain sources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5084E0-A36A-499B-8F71-1EEDEC51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98BC9C-78BD-4F16-AA06-B92152BC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77FFFD-EDCB-4469-B6D8-5CA03B35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23650B-D328-42DC-8111-4E8546DF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Protect backups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3326C4-C172-4FA4-BC06-B321EA45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90611-4D86-46E0-8E1E-EA917B21F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0FACC9-ECB0-4A12-8C0A-814EEA9D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538700-7580-4B43-8875-849AF957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Test recovery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9353D5-AD1A-4336-AE2B-8A716941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Operational checklist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03D0B7-16A1-4AAE-BDEE-1B3DAB635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Review membership and source privileges after staff changes.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DE0D37-FDF9-4092-90BF-16DD9B3EA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Support agreement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C20AFA-76B3-4DB9-858C-5E3F85B66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Agree working hours, response targets, escalation contacts, defect/change handling, update responsibilities and any…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7A2AA8-AE0C-4DD2-BDB7-828FDAE3E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50CC2B-866A-4786-B990-F8680484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5102216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713051-1302-40F3-BB53-EE42838B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73362B-0F6E-48DA-A7E8-29BECA110B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0ce98ab8644a4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C9F906-9732-4D5A-B0BF-8B7742EF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Commercial scope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D62E8A-48E5-462A-917D-C6E1B71C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A product-specific written quotation defines the offer.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D1D965-BF5A-4311-8D3A-7A52521C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Agree what is included.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26BD7-E4A0-44CA-948D-CF3FB18B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33625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List what needs a separate provision.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4CEFF3-E43C-4374-A696-4EC122B95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38375"/>
            <a:ext cx="190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C69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EC938-E13E-44ED-8263-4C22FC53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Software and deployment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C967E4-8D86-4D2F-BFB8-A7FD59FD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State the product, permitted deployment, user/usage scope and installation responsibilities.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78EBA0-7115-44D9-9129-C1D20977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476625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Integration and hardware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25C185-3A3A-40F1-A910-A50501B3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914775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List each included source, device, adapter, third-party licence and specialist service.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FAC001-4B84-4664-ABD1-41A456F4F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Training and support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6E4D3D-3E46-4699-8894-81223AFE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Specify training sessions, handover deliverables, support coverage and renewal arrangements.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13D28C-9518-4AF0-A55D-55C15FC0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762500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Costs and changes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FFDCD-2609-4ECE-AC95-BB890379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200650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currency, taxes, payment milestones, travel and infrastructure costs in the quotation.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2DFFB6-0916-48AC-9DFA-9F00F77F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9EF91D-D989-4306-8E63-58C67B2F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81997750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1CF355-0A72-48E3-B95E-D8E37B65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8F76B9-4F90-44CD-9D26-E7DE41688E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96fca3535544a4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792301-D2AF-43DB-AEFA-F833A376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Questions and scope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32BEF8-3B54-41BC-8302-DDB5B63C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product remains separate from the other portfolio applications.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5F500-851C-4D3C-AB12-7F394156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Does Sentinel Assure monitor cameras?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C767D-F650-483D-AB9C-EB49C2E6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76575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No. Sentinel Assure handles assurance workspaces and data analysis. Camera and building access belong to Sentinel SiteGuard.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4A3A51-1512-48E8-A4BA-190864F6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3362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Does AI make audit or tax decisions?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D63B07-85B6-4DC4-90B8-5648461A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76575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No. Staff review generated plans, source rows and draft observations.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F504F-545D-44C4-9610-74531BD5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Can an administrator read every workspace?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D67725-7325-425B-BFFE-C2091E59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No. Ownership or explicit sharing is required for business-record access.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16EC45-EF85-4678-9F28-91A40825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3815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Does every database version work?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021D51-AFF8-4CF1-A335-9E61ABB8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24450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Documented adapters still need validation against actual server versions and permitted schemas.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5A92CF-1858-41BE-B09E-8D325B65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14944A-EA23-4EA1-9469-C2E951BF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8882003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89ADB-49CC-4ACC-ADAA-4FCF5A5F2E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747d8f37de4286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A50CE-5FDD-4256-8EEC-B4B74284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F9DA4A-8319-4F43-85CF-BF227D9D8E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f647c51f04f7e"/>
          <a:stretch xmlns:a="http://schemas.openxmlformats.org/drawingml/2006/main"/>
        </p:blipFill>
        <p:spPr>
          <a:xfrm xmlns:a="http://schemas.openxmlformats.org/drawingml/2006/main">
            <a:off x="685800" y="623888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9A6267-D470-42F9-AA01-33C9B503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75247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ASSURE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EA22B4-B9E4-4662-864E-45451134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 it in your</a:t>
            </a:r>
          </a:p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workflow.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23FCC-A96B-4C23-A174-476A965C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4524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3E1E8"/>
                </a:solidFill>
                <a:latin typeface="Arial"/>
                <a:ea typeface="Arial"/>
                <a:cs typeface="Arial"/>
              </a:rPr>
              <a:t>Demonstrate the task. Review the inputs. Agree the scope.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822FF-629D-40A5-8F79-2A58F441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457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 separate discussion for Sentinel Assure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B53BC2-849E-4DF6-91C2-2152AF8A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42937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Generated concept illustration</a:t>
            </a:r>
          </a:p>
        </p:txBody>
      </p:sp>
    </p:spTree>
    <p:extLst>
      <p:ext uri="{BB962C8B-B14F-4D97-AF65-F5344CB8AC3E}">
        <p14:creationId xmlns:p14="http://schemas.microsoft.com/office/powerpoint/2010/main" val="253356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2026-10-31T22:55:27.1200000Z</dcterms:created>
  <dcterms:modified xsi:type="dcterms:W3CDTF">2026-10-31T22:55:27.1200000Z</dcterms:modified>
</coreProperties>
</file>