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e844605857476e" /><Relationship Type="http://schemas.openxmlformats.org/officeDocument/2006/relationships/extended-properties" Target="/docProps/app.xml" Id="R781c0c027ba042d3" /><Relationship Type="http://schemas.openxmlformats.org/officeDocument/2006/relationships/officeDocument" Target="/ppt/presentation.xml" Id="R01857f62fad042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ec092e75af4695"/>
  </p:sldMasterIdLst>
  <p:notesMasterIdLst>
    <p:notesMasterId xmlns:r="http://schemas.openxmlformats.org/officeDocument/2006/relationships" r:id="Rdfbc5dfc36b74028"/>
  </p:notesMasterIdLst>
  <p:sldIdLst>
    <p:sldId xmlns:r="http://schemas.openxmlformats.org/officeDocument/2006/relationships" id="256" r:id="R1bed47afa40f44fb"/>
    <p:sldId xmlns:r="http://schemas.openxmlformats.org/officeDocument/2006/relationships" id="257" r:id="R63f89c32e8784da8"/>
    <p:sldId xmlns:r="http://schemas.openxmlformats.org/officeDocument/2006/relationships" id="258" r:id="R90cd35c0d30e403a"/>
    <p:sldId xmlns:r="http://schemas.openxmlformats.org/officeDocument/2006/relationships" id="259" r:id="Rca9471a446484266"/>
    <p:sldId xmlns:r="http://schemas.openxmlformats.org/officeDocument/2006/relationships" id="260" r:id="R3ec332fe9edb4daa"/>
    <p:sldId xmlns:r="http://schemas.openxmlformats.org/officeDocument/2006/relationships" id="261" r:id="R5e2b52fb07f14809"/>
    <p:sldId xmlns:r="http://schemas.openxmlformats.org/officeDocument/2006/relationships" id="262" r:id="Ra853c991c4144a45"/>
    <p:sldId xmlns:r="http://schemas.openxmlformats.org/officeDocument/2006/relationships" id="263" r:id="R13796899b1f146d6"/>
    <p:sldId xmlns:r="http://schemas.openxmlformats.org/officeDocument/2006/relationships" id="264" r:id="R55bad96ebfb843c0"/>
    <p:sldId xmlns:r="http://schemas.openxmlformats.org/officeDocument/2006/relationships" id="265" r:id="R8ef1882c62f844b9"/>
    <p:sldId xmlns:r="http://schemas.openxmlformats.org/officeDocument/2006/relationships" id="266" r:id="R80eef6283d6a4038"/>
    <p:sldId xmlns:r="http://schemas.openxmlformats.org/officeDocument/2006/relationships" id="267" r:id="Rf94253bc676f4ec1"/>
    <p:sldId xmlns:r="http://schemas.openxmlformats.org/officeDocument/2006/relationships" id="268" r:id="Rad7ba49daed84320"/>
    <p:sldId xmlns:r="http://schemas.openxmlformats.org/officeDocument/2006/relationships" id="269" r:id="R268f58fdb5694548"/>
    <p:sldId xmlns:r="http://schemas.openxmlformats.org/officeDocument/2006/relationships" id="270" r:id="Rd797183511444474"/>
    <p:sldId xmlns:r="http://schemas.openxmlformats.org/officeDocument/2006/relationships" id="271" r:id="R7069c2694c964408"/>
    <p:sldId xmlns:r="http://schemas.openxmlformats.org/officeDocument/2006/relationships" id="272" r:id="R9e4176ba11724fb5"/>
    <p:sldId xmlns:r="http://schemas.openxmlformats.org/officeDocument/2006/relationships" id="273" r:id="R225f8a25b6fc415c"/>
    <p:sldId xmlns:r="http://schemas.openxmlformats.org/officeDocument/2006/relationships" id="274" r:id="Rfcdf2ee4d5f64a24"/>
    <p:sldId xmlns:r="http://schemas.openxmlformats.org/officeDocument/2006/relationships" id="275" r:id="R80e8e994a5694a30"/>
    <p:sldId xmlns:r="http://schemas.openxmlformats.org/officeDocument/2006/relationships" id="276" r:id="Rad0ba12f104d422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13583ab1704b4e" /><Relationship Type="http://schemas.openxmlformats.org/officeDocument/2006/relationships/slideMaster" Target="/ppt/slideMasters/slideMaster1.xml" Id="R23ec092e75af4695" /><Relationship Type="http://schemas.openxmlformats.org/officeDocument/2006/relationships/notesMaster" Target="/ppt/notesMasters/notesMaster1.xml" Id="Rdfbc5dfc36b74028" /><Relationship Type="http://schemas.openxmlformats.org/officeDocument/2006/relationships/presProps" Target="/ppt/presProps.xml" Id="Rb6efd2d7fc174058" /><Relationship Type="http://schemas.openxmlformats.org/officeDocument/2006/relationships/tableStyles" Target="/ppt/tableStyles.xml" Id="R30dd5d39d7ee4faa" /><Relationship Type="http://schemas.openxmlformats.org/officeDocument/2006/relationships/slide" Target="/ppt/slides/slide1.xml" Id="R1bed47afa40f44fb" /><Relationship Type="http://schemas.openxmlformats.org/officeDocument/2006/relationships/slide" Target="/ppt/slides/slide2.xml" Id="R63f89c32e8784da8" /><Relationship Type="http://schemas.openxmlformats.org/officeDocument/2006/relationships/slide" Target="/ppt/slides/slide3.xml" Id="R90cd35c0d30e403a" /><Relationship Type="http://schemas.openxmlformats.org/officeDocument/2006/relationships/slide" Target="/ppt/slides/slide4.xml" Id="Rca9471a446484266" /><Relationship Type="http://schemas.openxmlformats.org/officeDocument/2006/relationships/slide" Target="/ppt/slides/slide5.xml" Id="R3ec332fe9edb4daa" /><Relationship Type="http://schemas.openxmlformats.org/officeDocument/2006/relationships/slide" Target="/ppt/slides/slide6.xml" Id="R5e2b52fb07f14809" /><Relationship Type="http://schemas.openxmlformats.org/officeDocument/2006/relationships/slide" Target="/ppt/slides/slide7.xml" Id="Ra853c991c4144a45" /><Relationship Type="http://schemas.openxmlformats.org/officeDocument/2006/relationships/slide" Target="/ppt/slides/slide8.xml" Id="R13796899b1f146d6" /><Relationship Type="http://schemas.openxmlformats.org/officeDocument/2006/relationships/slide" Target="/ppt/slides/slide9.xml" Id="R55bad96ebfb843c0" /><Relationship Type="http://schemas.openxmlformats.org/officeDocument/2006/relationships/slide" Target="/ppt/slides/slide10.xml" Id="R8ef1882c62f844b9" /><Relationship Type="http://schemas.openxmlformats.org/officeDocument/2006/relationships/slide" Target="/ppt/slides/slide11.xml" Id="R80eef6283d6a4038" /><Relationship Type="http://schemas.openxmlformats.org/officeDocument/2006/relationships/slide" Target="/ppt/slides/slide12.xml" Id="Rf94253bc676f4ec1" /><Relationship Type="http://schemas.openxmlformats.org/officeDocument/2006/relationships/slide" Target="/ppt/slides/slide13.xml" Id="Rad7ba49daed84320" /><Relationship Type="http://schemas.openxmlformats.org/officeDocument/2006/relationships/slide" Target="/ppt/slides/slide14.xml" Id="R268f58fdb5694548" /><Relationship Type="http://schemas.openxmlformats.org/officeDocument/2006/relationships/slide" Target="/ppt/slides/slide15.xml" Id="Rd797183511444474" /><Relationship Type="http://schemas.openxmlformats.org/officeDocument/2006/relationships/slide" Target="/ppt/slides/slide16.xml" Id="R7069c2694c964408" /><Relationship Type="http://schemas.openxmlformats.org/officeDocument/2006/relationships/slide" Target="/ppt/slides/slide17.xml" Id="R9e4176ba11724fb5" /><Relationship Type="http://schemas.openxmlformats.org/officeDocument/2006/relationships/slide" Target="/ppt/slides/slide18.xml" Id="R225f8a25b6fc415c" /><Relationship Type="http://schemas.openxmlformats.org/officeDocument/2006/relationships/slide" Target="/ppt/slides/slide19.xml" Id="Rfcdf2ee4d5f64a24" /><Relationship Type="http://schemas.openxmlformats.org/officeDocument/2006/relationships/slide" Target="/ppt/slides/slide20.xml" Id="R80e8e994a5694a30" /><Relationship Type="http://schemas.openxmlformats.org/officeDocument/2006/relationships/slide" Target="/ppt/slides/slide21.xml" Id="Rad0ba12f104d422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7ce38f017a8484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ea746f31d04f8b" /><Relationship Type="http://schemas.openxmlformats.org/officeDocument/2006/relationships/notesMaster" Target="/ppt/notesMasters/notesMaster1.xml" Id="Ref08159541d54d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527c15311f4204" /><Relationship Type="http://schemas.openxmlformats.org/officeDocument/2006/relationships/notesMaster" Target="/ppt/notesMasters/notesMaster1.xml" Id="Rae674fb1c10e4fb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bb3e69ddbe34ef0" /><Relationship Type="http://schemas.openxmlformats.org/officeDocument/2006/relationships/notesMaster" Target="/ppt/notesMasters/notesMaster1.xml" Id="R23263671a6aa4d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ef84e349e840f1" /><Relationship Type="http://schemas.openxmlformats.org/officeDocument/2006/relationships/notesMaster" Target="/ppt/notesMasters/notesMaster1.xml" Id="Rdefc5c60a4f549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3d9b95340540bb" /><Relationship Type="http://schemas.openxmlformats.org/officeDocument/2006/relationships/notesMaster" Target="/ppt/notesMasters/notesMaster1.xml" Id="R213997a7f0664b3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fc8a93b6d14707" /><Relationship Type="http://schemas.openxmlformats.org/officeDocument/2006/relationships/notesMaster" Target="/ppt/notesMasters/notesMaster1.xml" Id="Ra7e53512bb924c0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4102d1125f4d4b" /><Relationship Type="http://schemas.openxmlformats.org/officeDocument/2006/relationships/notesMaster" Target="/ppt/notesMasters/notesMaster1.xml" Id="R2bf73008dbd247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b89e018bf53442e" /><Relationship Type="http://schemas.openxmlformats.org/officeDocument/2006/relationships/notesMaster" Target="/ppt/notesMasters/notesMaster1.xml" Id="R09ced7ade6f2496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84ace904f3040e2" /><Relationship Type="http://schemas.openxmlformats.org/officeDocument/2006/relationships/notesMaster" Target="/ppt/notesMasters/notesMaster1.xml" Id="Rf46dd95a06cd4a0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7196f4c640d41ae" /><Relationship Type="http://schemas.openxmlformats.org/officeDocument/2006/relationships/notesMaster" Target="/ppt/notesMasters/notesMaster1.xml" Id="Ra81b4a9cf7054d6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0267f8f4f8461c" /><Relationship Type="http://schemas.openxmlformats.org/officeDocument/2006/relationships/notesMaster" Target="/ppt/notesMasters/notesMaster1.xml" Id="R992f8ac32c8c4f9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2ebc8ae75354c7c" /><Relationship Type="http://schemas.openxmlformats.org/officeDocument/2006/relationships/notesMaster" Target="/ppt/notesMasters/notesMaster1.xml" Id="R995fd7a529f5419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31ba8d2d98c4c35" /><Relationship Type="http://schemas.openxmlformats.org/officeDocument/2006/relationships/notesMaster" Target="/ppt/notesMasters/notesMaster1.xml" Id="R0cad9d88536e4fd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c5ef367709d4fea" /><Relationship Type="http://schemas.openxmlformats.org/officeDocument/2006/relationships/notesMaster" Target="/ppt/notesMasters/notesMaster1.xml" Id="R4a714fe884f3405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c0cf2c71e074a43" /><Relationship Type="http://schemas.openxmlformats.org/officeDocument/2006/relationships/notesMaster" Target="/ppt/notesMasters/notesMaster1.xml" Id="Ra34ba3d5acd348c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d89fee4532e43d1" /><Relationship Type="http://schemas.openxmlformats.org/officeDocument/2006/relationships/notesMaster" Target="/ppt/notesMasters/notesMaster1.xml" Id="Rfa08bc5f045641bc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0d21d8eb6334eb9" /><Relationship Type="http://schemas.openxmlformats.org/officeDocument/2006/relationships/notesMaster" Target="/ppt/notesMasters/notesMaster1.xml" Id="Re4e45b7ec78b46d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69449c1baec4de6" /><Relationship Type="http://schemas.openxmlformats.org/officeDocument/2006/relationships/notesMaster" Target="/ppt/notesMasters/notesMaster1.xml" Id="Re5bd9dd1ffac4d2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cbd63e643534a08" /><Relationship Type="http://schemas.openxmlformats.org/officeDocument/2006/relationships/notesMaster" Target="/ppt/notesMasters/notesMaster1.xml" Id="Rac4ff2301a6e4b5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79d6bc219464eae" /><Relationship Type="http://schemas.openxmlformats.org/officeDocument/2006/relationships/notesMaster" Target="/ppt/notesMasters/notesMaster1.xml" Id="Rd2a1ba2d14d5415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8bef0fca2e34b41" /><Relationship Type="http://schemas.openxmlformats.org/officeDocument/2006/relationships/notesMaster" Target="/ppt/notesMasters/notesMaster1.xml" Id="Rafd2d1a8ccf64c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Opening: introduce the platform as software for authorised identity investigation and field response. Describe deployment and provider dependencies during the demonstration. This presentation does not assert a live national installation or measured superiority over other security systems.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following describes common workflow challenges, not measured customer findings. Explain how fragmented records, changing phone numbers, lost connectivity and unacknowledged emergencies can interrupt an investigation.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web platform supports control-room and investigative work. The Android application supports approved phones and tablets. Scoped APIs support authorised partner and camera integration. Available functionality follows the role, agency and configured deployment.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phone number is not a permanent identity key. Review dates, case context and other identifiers before reaching a conclusion. Authorised external verification requires an actual provider integration.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candidate result is not proof of identity. Quality checks, liveness and independent evaluation require appropriate configuration and representative testing. The Android built-in sensor unlocks the app and does not export search fingerprints.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Evidence signatures and encrypted backups require protected signing/encryption keys. A digital integrity record supports handling review and does not by itself establish legal admissibility. Complaint spelling suggestions require user choice.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GPS is optional and failures do not prevent sending an SOS without coordinates. Nearby search depends on known positions and their age. Callback targets the originating officer after a missed or dropped direct call. Calls across networks may require a relay.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Device approval, secure storage and session controls support field access. Compatible native biometrics or a PIN unlock the application. The built-in fingerprint sensor does not supply biometric identity-search data. Encrypted complaint drafts can synchronise after connectivity returns. Native hardware and SDK integrations require validation on the actual target devices.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Image-push ingest does not require source-IP allowlisting. The camera still needs network reachability and its valid key. Recognition and object detection depend on capture quality, supported formats and the deployed detector configuration.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Web accounts follow the configured 14-day OTP policy and permitted recovery/administration. Approved native mobile sessions follow device security rather than the web OTP challenge. External archives, attestation and release verification require configured infrastructure and keys.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implementation includes adapters for external audit archiving, fingerprint quality, capture assurance, device attestation and National/Bank/TAX ID verification. A disabled/not configured integration is not an active service. Real provider contracts, authority, credentials and certificates are prerequisites. No quantitative capacity, uptime or recognition guarantee is asserted.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an illustrative workflow rather than a verified deployment or measured response-time claim. An officer reports SOS and the headquarters call drops. Control sees the pending badge and hears the new-alert sound. It checks available coordinates and position age, selects a responder and uses callback to reach the original officer. Acknowledgement and dispatch acceptance are distinct states.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scenario does not describe a named customer or actual investigation. A number once used by one person later belongs to another. Historical and active assignments should be assessed using their relevant dates and independent identifiers. A shared number is not proof that two records represent one person.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Agree the data authority and operational scope first. Demonstrate representative workflows on intended hardware. Define acceptance measures such as task completion, match-review outcomes, query latency, delivery success and restore validation. Record observed results and address dependencies before expanding coverage. Performance targets should be agreed, measured and documented rather than inferred from a sizing plan.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vpn/README.md; src/modules/connect/connect.service.js; src/core/security/connect.js. A copied folder does not grant another installation approval. Endpoint key protection still depends on the OS.</a:t>
            </a:r>
          </a:p>
          <a:p xmlns:a="http://schemas.openxmlformats.org/drawingml/2006/main">
            <a:r>
              <a:t>Verified against local Sentinel ID source on 26 October 2026. Configuration and deployment conditions apply.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vpn/server/README.md and vpn/server gateway/private-agent implementation. API account/key IP restrictions apply when enabled. No unconditional throughput or availability claim.</a:t>
            </a:r>
          </a:p>
          <a:p xmlns:a="http://schemas.openxmlformats.org/drawingml/2006/main">
            <a:r>
              <a:t>Verified against local Sentinel ID source on 26 October 2026. Configuration and deployment conditions apply.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src/core/middleware/auth.js; src/core/config/permissions.js; src/modules/auth; docs/SECURITY-OPERATIONS.md.</a:t>
            </a:r>
          </a:p>
          <a:p xmlns:a="http://schemas.openxmlformats.org/drawingml/2006/main">
            <a:r>
              <a:t>Verified against local Sentinel ID source on 26 October 2026. Configuration and deployment conditions apply.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docs/IDENTITY-SPECIAL-APPROVALS.md; src/core/config/permissions.js; src/modules/assurance; src/modules/cases. External archives and signing services require configuration.</a:t>
            </a:r>
          </a:p>
          <a:p xmlns:a="http://schemas.openxmlformats.org/drawingml/2006/main">
            <a:r>
              <a:t>Verified against local Sentinel ID source on 26 October 2026. Configuration and deployment conditions apply.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src/modules/sites/sites.routes.js; sites.service.js; public/js/components/site-cameras.js. Site security is the implemented workflow, not a separate survey form.</a:t>
            </a:r>
          </a:p>
          <a:p xmlns:a="http://schemas.openxmlformats.org/drawingml/2006/main">
            <a:r>
              <a:t>Verified against local Sentinel ID source on 26 October 2026. Configuration and deployment conditions apply.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src/modules/sites/training.service.js; training-samples.service.js; detector-evaluation.js; docs/SITE-LIVE-TRAINING.md. Current public-data weapon candidate remains inactive after failing validation.</a:t>
            </a:r>
          </a:p>
          <a:p xmlns:a="http://schemas.openxmlformats.org/drawingml/2006/main">
            <a:r>
              <a:t>Verified against local Sentinel ID source on 26 October 2026. Configuration and deployment conditions apply.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Close by inviting an agency-specific demonstration through SentinelSecureID.com/support. Bring approved sample data and representative hardware. Do not promise access to partner databases, certified performance or deployment capacity without evidence and the required agreements.</a:t>
            </a:r>
          </a:p>
          <a:p xmlns:a="http://schemas.openxmlformats.org/drawingml/2006/main">
            <a:r>
              <a:t>Sources: local implementation in C:/workspace/fingerprint/fingersoftware and product copy in C:/workspace/fingerprint/fingerweb/content/product-overview.json. Interface images use fictional demonstration records.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678a6f2cde403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5b4d405692459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ee805c98f24b5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647ceecc204db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c70ea1da0b4c7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8e2736a8874ce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998B6D-CC15-46F9-AA17-399EA79E27B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05263B53-B7E2-4CA6-8FB4-DB1A79A5C98B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9D1B58A-9AFB-436E-90D6-5173EDB897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D8BF677-CC69-483C-B6C4-78828BF9CD6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DB7C8095-01E7-45A0-A430-00F40397F63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5DA1869-FBFE-4F51-A3EE-8CC4A2EB5A4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A385957-4883-4AF8-A645-524E83D18B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00B139B-72A8-494C-81A8-84F718E2482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C83B764-F059-47C9-8A28-66A3D14BBA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5B5DCA4-D7C4-4250-906D-4A3D008A73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c6dd1852fa4bae" /><Relationship Type="http://schemas.openxmlformats.org/officeDocument/2006/relationships/slideLayout" Target="/ppt/slideLayouts/slideLayout1.xml" Id="Ra25649e658634f92" /><Relationship Type="http://schemas.openxmlformats.org/officeDocument/2006/relationships/slideLayout" Target="/ppt/slideLayouts/slideLayout2.xml" Id="R905b4dcd6a4b4df8" /><Relationship Type="http://schemas.openxmlformats.org/officeDocument/2006/relationships/slideLayout" Target="/ppt/slideLayouts/slideLayout3.xml" Id="R9f56282139b14838" /><Relationship Type="http://schemas.openxmlformats.org/officeDocument/2006/relationships/slideLayout" Target="/ppt/slideLayouts/slideLayout4.xml" Id="Rf46e992c527b4937" /><Relationship Type="http://schemas.openxmlformats.org/officeDocument/2006/relationships/slideLayout" Target="/ppt/slideLayouts/slideLayout5.xml" Id="Ra82d37c34ea44d63" /><Relationship Type="http://schemas.openxmlformats.org/officeDocument/2006/relationships/slideLayout" Target="/ppt/slideLayouts/slideLayout6.xml" Id="Rfdd4ef472a05410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25649e658634f92"/>
    <p:sldLayoutId xmlns:r="http://schemas.openxmlformats.org/officeDocument/2006/relationships" id="2147483650" r:id="R905b4dcd6a4b4df8"/>
    <p:sldLayoutId xmlns:r="http://schemas.openxmlformats.org/officeDocument/2006/relationships" id="2147483651" r:id="R9f56282139b14838"/>
    <p:sldLayoutId xmlns:r="http://schemas.openxmlformats.org/officeDocument/2006/relationships" id="2147483652" r:id="Rf46e992c527b4937"/>
    <p:sldLayoutId xmlns:r="http://schemas.openxmlformats.org/officeDocument/2006/relationships" id="2147483653" r:id="Ra82d37c34ea44d63"/>
    <p:sldLayoutId xmlns:r="http://schemas.openxmlformats.org/officeDocument/2006/relationships" id="2147483654" r:id="Rfdd4ef472a05410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e3516ad20dc43e0" /><Relationship Type="http://schemas.openxmlformats.org/officeDocument/2006/relationships/image" Target="/ppt/media/image.jpeg" Id="Rb1890f71bead4a04" /><Relationship Type="http://schemas.openxmlformats.org/officeDocument/2006/relationships/image" Target="/ppt/media/image.svg" Id="R2affa28e639b4ce2" /><Relationship Type="http://schemas.openxmlformats.org/officeDocument/2006/relationships/notesSlide" Target="/ppt/notesSlides/notesSlide1.xml" Id="R1730cc861a8e44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6a772309e04a61" /><Relationship Type="http://schemas.openxmlformats.org/officeDocument/2006/relationships/notesSlide" Target="/ppt/notesSlides/notesSlide2.xml" Id="R4c7d906cae144fc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d27d1822a141f7" /><Relationship Type="http://schemas.openxmlformats.org/officeDocument/2006/relationships/image" Target="/ppt/media/image.jpeg" Id="Rf0ab9bfe7e9540aa" /><Relationship Type="http://schemas.openxmlformats.org/officeDocument/2006/relationships/notesSlide" Target="/ppt/notesSlides/notesSlide3.xml" Id="Raf7e7b5bba334f2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5d62c872294145" /><Relationship Type="http://schemas.openxmlformats.org/officeDocument/2006/relationships/image" Target="/ppt/media/image2.jpeg" Id="Re1546d3191314a56" /><Relationship Type="http://schemas.openxmlformats.org/officeDocument/2006/relationships/notesSlide" Target="/ppt/notesSlides/notesSlide4.xml" Id="Rf54acc9907a843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b3d4a2e55b42f1" /><Relationship Type="http://schemas.openxmlformats.org/officeDocument/2006/relationships/image" Target="/ppt/media/image3.jpeg" Id="R6326d7035c1941b4" /><Relationship Type="http://schemas.openxmlformats.org/officeDocument/2006/relationships/notesSlide" Target="/ppt/notesSlides/notesSlide5.xml" Id="R0ef51a3324dc46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e2d5e21a6e4927" /><Relationship Type="http://schemas.openxmlformats.org/officeDocument/2006/relationships/image" Target="/ppt/media/image4.jpeg" Id="R05f56b77bfd44e54" /><Relationship Type="http://schemas.openxmlformats.org/officeDocument/2006/relationships/notesSlide" Target="/ppt/notesSlides/notesSlide6.xml" Id="Rdf8112d000be42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a427a86835d49e8" /><Relationship Type="http://schemas.openxmlformats.org/officeDocument/2006/relationships/image" Target="/ppt/media/image5.jpeg" Id="Rdc1268dfbaaf42f0" /><Relationship Type="http://schemas.openxmlformats.org/officeDocument/2006/relationships/notesSlide" Target="/ppt/notesSlides/notesSlide7.xml" Id="R342ea21a9d914af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7272d5d3354043" /><Relationship Type="http://schemas.openxmlformats.org/officeDocument/2006/relationships/image" Target="/ppt/media/image6.jpeg" Id="R3ea4b25324ee4328" /><Relationship Type="http://schemas.openxmlformats.org/officeDocument/2006/relationships/notesSlide" Target="/ppt/notesSlides/notesSlide8.xml" Id="R5f0a733b4a994c4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961e2b9c4646fb" /><Relationship Type="http://schemas.openxmlformats.org/officeDocument/2006/relationships/image" Target="/ppt/media/image7.jpeg" Id="R0eee02cfcfa3431e" /><Relationship Type="http://schemas.openxmlformats.org/officeDocument/2006/relationships/notesSlide" Target="/ppt/notesSlides/notesSlide9.xml" Id="R726a75500b70434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b343de25a74d17" /><Relationship Type="http://schemas.openxmlformats.org/officeDocument/2006/relationships/image" Target="/ppt/media/image8.jpeg" Id="Reee0423170c8454d" /><Relationship Type="http://schemas.openxmlformats.org/officeDocument/2006/relationships/notesSlide" Target="/ppt/notesSlides/notesSlide10.xml" Id="R99c74dc6f37449f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0fa5a83aab430e" /><Relationship Type="http://schemas.openxmlformats.org/officeDocument/2006/relationships/notesSlide" Target="/ppt/notesSlides/notesSlide11.xml" Id="R1057c61f714643f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4740befb8b4288" /><Relationship Type="http://schemas.openxmlformats.org/officeDocument/2006/relationships/notesSlide" Target="/ppt/notesSlides/notesSlide12.xml" Id="R1b111432aa8b41a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0f0a1317404782" /><Relationship Type="http://schemas.openxmlformats.org/officeDocument/2006/relationships/notesSlide" Target="/ppt/notesSlides/notesSlide13.xml" Id="Rf16d438741b04df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e2ab7fd2b494326" /><Relationship Type="http://schemas.openxmlformats.org/officeDocument/2006/relationships/notesSlide" Target="/ppt/notesSlides/notesSlide14.xml" Id="R8403df321f354ca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b659e98034443a" /><Relationship Type="http://schemas.openxmlformats.org/officeDocument/2006/relationships/notesSlide" Target="/ppt/notesSlides/notesSlide15.xml" Id="Ra0fa3c47eb64415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e4bd42a3724b83" /><Relationship Type="http://schemas.openxmlformats.org/officeDocument/2006/relationships/notesSlide" Target="/ppt/notesSlides/notesSlide16.xml" Id="R0cadaa46f3504fc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d353d7c4bc04583" /><Relationship Type="http://schemas.openxmlformats.org/officeDocument/2006/relationships/notesSlide" Target="/ppt/notesSlides/notesSlide17.xml" Id="R24d72646f0e6437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a6fda09dcf43f5" /><Relationship Type="http://schemas.openxmlformats.org/officeDocument/2006/relationships/notesSlide" Target="/ppt/notesSlides/notesSlide18.xml" Id="Rdbc8ece464f844f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029b5e6c594852" /><Relationship Type="http://schemas.openxmlformats.org/officeDocument/2006/relationships/notesSlide" Target="/ppt/notesSlides/notesSlide19.xml" Id="Rc4459bfb373d418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5187f06e234f65" /><Relationship Type="http://schemas.openxmlformats.org/officeDocument/2006/relationships/notesSlide" Target="/ppt/notesSlides/notesSlide20.xml" Id="Rb980ec75251b438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c67950509a4f66" /><Relationship Type="http://schemas.openxmlformats.org/officeDocument/2006/relationships/image" Target="/ppt/media/image2.svg" Id="Rbdfbe622ebe94251" /><Relationship Type="http://schemas.openxmlformats.org/officeDocument/2006/relationships/image" Target="/ppt/media/image2.jpeg" Id="R1116b6cc1b9e48be" /><Relationship Type="http://schemas.openxmlformats.org/officeDocument/2006/relationships/notesSlide" Target="/ppt/notesSlides/notesSlide21.xml" Id="R69518ef8b1fc427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A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ody-1-0">
            <a:extLst xmlns:a="http://schemas.openxmlformats.org/drawingml/2006/main">
              <a:ext uri="{FF2B5EF4-FFF2-40B4-BE49-F238E27FC236}">
                <a16:creationId xmlns:a16="http://schemas.microsoft.com/office/drawing/2014/main" id="{1F431684-CFF7-4929-9C76-D6275889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8C5DD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2" name="body-1-1">
            <a:extLst xmlns:a="http://schemas.openxmlformats.org/drawingml/2006/main">
              <a:ext uri="{FF2B5EF4-FFF2-40B4-BE49-F238E27FC236}">
                <a16:creationId xmlns:a16="http://schemas.microsoft.com/office/drawing/2014/main" id="{1044B3D0-1B01-46B8-AEFF-E9CD5B071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4AF37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C93AFB-5AF5-4A50-A7CA-D2C1952C6D7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890f71bead4a04">
            <a:extLst>
              <a:ext uri="{96DAC541-7B7A-43D3-8B79-37D633B846F1}">
                <asvg:svgBlip xmlns:asvg="http://schemas.microsoft.com/office/drawing/2016/SVG/main" r:embed="R2affa28e639b4ce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23900" y="609600"/>
            <a:ext cx="876300" cy="876300"/>
          </a:xfrm>
          <a:prstGeom xmlns:a="http://schemas.openxmlformats.org/drawingml/2006/main" prst="rect">
            <a:avLst/>
          </a:prstGeom>
        </p:spPr>
      </p:pic>
      <p:sp>
        <p:nvSpPr>
          <p:cNvPr id="4" name="heading-1-2">
            <a:extLst xmlns:a="http://schemas.openxmlformats.org/drawingml/2006/main">
              <a:ext uri="{FF2B5EF4-FFF2-40B4-BE49-F238E27FC236}">
                <a16:creationId xmlns:a16="http://schemas.microsoft.com/office/drawing/2014/main" id="{46679914-D4E9-4091-B506-C39D166E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28825"/>
            <a:ext cx="9525000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61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61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Sentinel ID</a:t>
            </a:r>
          </a:p>
        </p:txBody>
      </p:sp>
      <p:sp>
        <p:nvSpPr>
          <p:cNvPr id="5" name="body-1-3">
            <a:extLst xmlns:a="http://schemas.openxmlformats.org/drawingml/2006/main">
              <a:ext uri="{FF2B5EF4-FFF2-40B4-BE49-F238E27FC236}">
                <a16:creationId xmlns:a16="http://schemas.microsoft.com/office/drawing/2014/main" id="{956F29A6-ED33-424A-B75E-870002AD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05300"/>
            <a:ext cx="10001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E8C96A"/>
                </a:solidFill>
                <a:latin typeface="Arial"/>
                <a:ea typeface="Arial"/>
                <a:cs typeface="Arial"/>
              </a:rPr>
              <a:t>Identity, investigation and emergency response</a:t>
            </a:r>
          </a:p>
        </p:txBody>
      </p:sp>
      <p:sp>
        <p:nvSpPr>
          <p:cNvPr id="6" name="body-1-4">
            <a:extLst xmlns:a="http://schemas.openxmlformats.org/drawingml/2006/main">
              <a:ext uri="{FF2B5EF4-FFF2-40B4-BE49-F238E27FC236}">
                <a16:creationId xmlns:a16="http://schemas.microsoft.com/office/drawing/2014/main" id="{41DAE55A-0B22-4315-A627-946E12FD1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53050"/>
            <a:ext cx="971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CDD5E4"/>
                </a:solidFill>
                <a:latin typeface="Arial"/>
                <a:ea typeface="Arial"/>
                <a:cs typeface="Arial"/>
              </a:rPr>
              <a:t>Platform overview and illustrative operational scenarios</a:t>
            </a:r>
          </a:p>
        </p:txBody>
      </p:sp>
    </p:spTree>
    <p:extLst>
      <p:ext uri="{BB962C8B-B14F-4D97-AF65-F5344CB8AC3E}">
        <p14:creationId xmlns:p14="http://schemas.microsoft.com/office/powerpoint/2010/main" val="20385735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1A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2-0">
            <a:extLst xmlns:a="http://schemas.openxmlformats.org/drawingml/2006/main">
              <a:ext uri="{FF2B5EF4-FFF2-40B4-BE49-F238E27FC236}">
                <a16:creationId xmlns:a16="http://schemas.microsoft.com/office/drawing/2014/main" id="{3D9D295D-15D7-4703-A3D7-4666791A9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operational problem</a:t>
            </a:r>
          </a:p>
        </p:txBody>
      </p:sp>
      <p:sp>
        <p:nvSpPr>
          <p:cNvPr id="2" name="body-2-1">
            <a:extLst xmlns:a="http://schemas.openxmlformats.org/drawingml/2006/main">
              <a:ext uri="{FF2B5EF4-FFF2-40B4-BE49-F238E27FC236}">
                <a16:creationId xmlns:a16="http://schemas.microsoft.com/office/drawing/2014/main" id="{EEF7E091-D1AD-493B-9B16-E408E6F1D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8C5DD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2-2">
            <a:extLst xmlns:a="http://schemas.openxmlformats.org/drawingml/2006/main">
              <a:ext uri="{FF2B5EF4-FFF2-40B4-BE49-F238E27FC236}">
                <a16:creationId xmlns:a16="http://schemas.microsoft.com/office/drawing/2014/main" id="{F5B69A12-9847-4708-9060-B9266397A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4AF37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heading-2-3">
            <a:extLst xmlns:a="http://schemas.openxmlformats.org/drawingml/2006/main">
              <a:ext uri="{FF2B5EF4-FFF2-40B4-BE49-F238E27FC236}">
                <a16:creationId xmlns:a16="http://schemas.microsoft.com/office/drawing/2014/main" id="{0ED52B9C-C39B-407F-9CE2-D9BEB3C54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955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E8C96A"/>
                </a:solidFill>
                <a:latin typeface="Arial"/>
                <a:ea typeface="Arial"/>
                <a:cs typeface="Arial"/>
              </a:rPr>
              <a:t>Changing identity details</a:t>
            </a:r>
          </a:p>
        </p:txBody>
      </p:sp>
      <p:sp>
        <p:nvSpPr>
          <p:cNvPr id="5" name="body-2-4">
            <a:extLst xmlns:a="http://schemas.openxmlformats.org/drawingml/2006/main">
              <a:ext uri="{FF2B5EF4-FFF2-40B4-BE49-F238E27FC236}">
                <a16:creationId xmlns:a16="http://schemas.microsoft.com/office/drawing/2014/main" id="{A4F228E5-E39E-4BBA-80CB-B48D1DB47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0955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phone number can change hands. Investigators need dates and history.</a:t>
            </a:r>
          </a:p>
        </p:txBody>
      </p:sp>
      <p:sp>
        <p:nvSpPr>
          <p:cNvPr id="6" name="heading-2-5">
            <a:extLst xmlns:a="http://schemas.openxmlformats.org/drawingml/2006/main">
              <a:ext uri="{FF2B5EF4-FFF2-40B4-BE49-F238E27FC236}">
                <a16:creationId xmlns:a16="http://schemas.microsoft.com/office/drawing/2014/main" id="{529C6A0F-2537-4F8B-9E2F-427D0ADAA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E8C96A"/>
                </a:solidFill>
                <a:latin typeface="Arial"/>
                <a:ea typeface="Arial"/>
                <a:cs typeface="Arial"/>
              </a:rPr>
              <a:t>Interrupted field work</a:t>
            </a:r>
          </a:p>
        </p:txBody>
      </p:sp>
      <p:sp>
        <p:nvSpPr>
          <p:cNvPr id="7" name="body-2-6">
            <a:extLst xmlns:a="http://schemas.openxmlformats.org/drawingml/2006/main">
              <a:ext uri="{FF2B5EF4-FFF2-40B4-BE49-F238E27FC236}">
                <a16:creationId xmlns:a16="http://schemas.microsoft.com/office/drawing/2014/main" id="{6EB799D6-6E5B-4857-BF75-F8A78A4C4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33375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 dropped call or weak data connection needs an explicit follow-up path.</a:t>
            </a:r>
          </a:p>
        </p:txBody>
      </p:sp>
      <p:sp>
        <p:nvSpPr>
          <p:cNvPr id="8" name="heading-2-7">
            <a:extLst xmlns:a="http://schemas.openxmlformats.org/drawingml/2006/main">
              <a:ext uri="{FF2B5EF4-FFF2-40B4-BE49-F238E27FC236}">
                <a16:creationId xmlns:a16="http://schemas.microsoft.com/office/drawing/2014/main" id="{52F1E986-11D5-460E-A569-4ABBD36FA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72000"/>
            <a:ext cx="419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E8C96A"/>
                </a:solidFill>
                <a:latin typeface="Arial"/>
                <a:ea typeface="Arial"/>
                <a:cs typeface="Arial"/>
              </a:rPr>
              <a:t>Scattered responsibility</a:t>
            </a:r>
          </a:p>
        </p:txBody>
      </p:sp>
      <p:sp>
        <p:nvSpPr>
          <p:cNvPr id="9" name="body-2-8">
            <a:extLst xmlns:a="http://schemas.openxmlformats.org/drawingml/2006/main">
              <a:ext uri="{FF2B5EF4-FFF2-40B4-BE49-F238E27FC236}">
                <a16:creationId xmlns:a16="http://schemas.microsoft.com/office/drawing/2014/main" id="{8762C1FD-7475-4903-9000-B498706C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572000"/>
            <a:ext cx="6191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Evidence, dispatches and decisions need a connected handling record.</a:t>
            </a:r>
          </a:p>
        </p:txBody>
      </p:sp>
    </p:spTree>
    <p:extLst>
      <p:ext uri="{BB962C8B-B14F-4D97-AF65-F5344CB8AC3E}">
        <p14:creationId xmlns:p14="http://schemas.microsoft.com/office/powerpoint/2010/main" val="3212676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heading-3-0">
            <a:extLst xmlns:a="http://schemas.openxmlformats.org/drawingml/2006/main">
              <a:ext uri="{FF2B5EF4-FFF2-40B4-BE49-F238E27FC236}">
                <a16:creationId xmlns:a16="http://schemas.microsoft.com/office/drawing/2014/main" id="{B2DBDFAB-FF35-4F13-AA28-D0C7A1F7A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The platform at a glance</a:t>
            </a:r>
          </a:p>
        </p:txBody>
      </p:sp>
      <p:sp>
        <p:nvSpPr>
          <p:cNvPr id="2" name="body-3-1">
            <a:extLst xmlns:a="http://schemas.openxmlformats.org/drawingml/2006/main">
              <a:ext uri="{FF2B5EF4-FFF2-40B4-BE49-F238E27FC236}">
                <a16:creationId xmlns:a16="http://schemas.microsoft.com/office/drawing/2014/main" id="{FB89EF2C-F40C-4C9A-B438-B596A5ED2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3-2">
            <a:extLst xmlns:a="http://schemas.openxmlformats.org/drawingml/2006/main">
              <a:ext uri="{FF2B5EF4-FFF2-40B4-BE49-F238E27FC236}">
                <a16:creationId xmlns:a16="http://schemas.microsoft.com/office/drawing/2014/main" id="{25FA9B60-8D24-418C-997A-CD98708A2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0C8E6-B101-4557-9132-50E49F15372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ab9bfe7e9540aa"/>
          <a:stretch xmlns:a="http://schemas.openxmlformats.org/drawingml/2006/main"/>
        </p:blipFill>
        <p:spPr>
          <a:xfrm xmlns:a="http://schemas.openxmlformats.org/drawingml/2006/main">
            <a:off x="1181100" y="1905000"/>
            <a:ext cx="6248400" cy="3905250"/>
          </a:xfrm>
          <a:prstGeom xmlns:a="http://schemas.openxmlformats.org/drawingml/2006/main" prst="rect">
            <a:avLst/>
          </a:prstGeom>
        </p:spPr>
      </p:pic>
      <p:sp>
        <p:nvSpPr>
          <p:cNvPr id="5" name="heading-3-3">
            <a:extLst xmlns:a="http://schemas.openxmlformats.org/drawingml/2006/main">
              <a:ext uri="{FF2B5EF4-FFF2-40B4-BE49-F238E27FC236}">
                <a16:creationId xmlns:a16="http://schemas.microsoft.com/office/drawing/2014/main" id="{97A18287-665E-4CAF-829E-6F2E4FF66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028825"/>
            <a:ext cx="3028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Control room</a:t>
            </a:r>
          </a:p>
        </p:txBody>
      </p:sp>
      <p:sp>
        <p:nvSpPr>
          <p:cNvPr id="6" name="body-3-4">
            <a:extLst xmlns:a="http://schemas.openxmlformats.org/drawingml/2006/main">
              <a:ext uri="{FF2B5EF4-FFF2-40B4-BE49-F238E27FC236}">
                <a16:creationId xmlns:a16="http://schemas.microsoft.com/office/drawing/2014/main" id="{1FD1C228-B0F0-46F4-A695-BD07947E2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457450"/>
            <a:ext cx="30289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Cases, identity records and operational oversight</a:t>
            </a:r>
          </a:p>
        </p:txBody>
      </p:sp>
      <p:sp>
        <p:nvSpPr>
          <p:cNvPr id="7" name="heading-3-5">
            <a:extLst xmlns:a="http://schemas.openxmlformats.org/drawingml/2006/main">
              <a:ext uri="{FF2B5EF4-FFF2-40B4-BE49-F238E27FC236}">
                <a16:creationId xmlns:a16="http://schemas.microsoft.com/office/drawing/2014/main" id="{3C30238F-285B-4948-BB1F-1D8F512D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562350"/>
            <a:ext cx="3028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Field application</a:t>
            </a:r>
          </a:p>
        </p:txBody>
      </p:sp>
      <p:sp>
        <p:nvSpPr>
          <p:cNvPr id="8" name="body-3-6">
            <a:extLst xmlns:a="http://schemas.openxmlformats.org/drawingml/2006/main">
              <a:ext uri="{FF2B5EF4-FFF2-40B4-BE49-F238E27FC236}">
                <a16:creationId xmlns:a16="http://schemas.microsoft.com/office/drawing/2014/main" id="{0696A856-248D-423D-B729-4A404D13F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3990975"/>
            <a:ext cx="30289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Approved Android devices with dispatch and SOS</a:t>
            </a:r>
          </a:p>
        </p:txBody>
      </p:sp>
      <p:sp>
        <p:nvSpPr>
          <p:cNvPr id="9" name="heading-3-7">
            <a:extLst xmlns:a="http://schemas.openxmlformats.org/drawingml/2006/main">
              <a:ext uri="{FF2B5EF4-FFF2-40B4-BE49-F238E27FC236}">
                <a16:creationId xmlns:a16="http://schemas.microsoft.com/office/drawing/2014/main" id="{4D30C889-6D98-402E-A1F1-6E5CD7E6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095875"/>
            <a:ext cx="30289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Partner APIs</a:t>
            </a:r>
          </a:p>
        </p:txBody>
      </p:sp>
      <p:sp>
        <p:nvSpPr>
          <p:cNvPr id="10" name="body-3-8">
            <a:extLst xmlns:a="http://schemas.openxmlformats.org/drawingml/2006/main">
              <a:ext uri="{FF2B5EF4-FFF2-40B4-BE49-F238E27FC236}">
                <a16:creationId xmlns:a16="http://schemas.microsoft.com/office/drawing/2014/main" id="{ECF562EE-8C81-4180-8C89-C004B4FF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5524500"/>
            <a:ext cx="30289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Scoped, authorised access</a:t>
            </a:r>
          </a:p>
        </p:txBody>
      </p:sp>
    </p:spTree>
    <p:extLst>
      <p:ext uri="{BB962C8B-B14F-4D97-AF65-F5344CB8AC3E}">
        <p14:creationId xmlns:p14="http://schemas.microsoft.com/office/powerpoint/2010/main" val="13773971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heading-4-0">
            <a:extLst xmlns:a="http://schemas.openxmlformats.org/drawingml/2006/main">
              <a:ext uri="{FF2B5EF4-FFF2-40B4-BE49-F238E27FC236}">
                <a16:creationId xmlns:a16="http://schemas.microsoft.com/office/drawing/2014/main" id="{72043FA1-CA78-4AE9-A310-CD5E5B2A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Identity details with a history</a:t>
            </a:r>
          </a:p>
        </p:txBody>
      </p:sp>
      <p:sp>
        <p:nvSpPr>
          <p:cNvPr id="2" name="body-4-1">
            <a:extLst xmlns:a="http://schemas.openxmlformats.org/drawingml/2006/main">
              <a:ext uri="{FF2B5EF4-FFF2-40B4-BE49-F238E27FC236}">
                <a16:creationId xmlns:a16="http://schemas.microsoft.com/office/drawing/2014/main" id="{346A3526-96D4-42A6-B86F-DE119746B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4-2">
            <a:extLst xmlns:a="http://schemas.openxmlformats.org/drawingml/2006/main">
              <a:ext uri="{FF2B5EF4-FFF2-40B4-BE49-F238E27FC236}">
                <a16:creationId xmlns:a16="http://schemas.microsoft.com/office/drawing/2014/main" id="{CF66067F-D996-4C00-9D00-DD9B90C7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heading-4-3">
            <a:extLst xmlns:a="http://schemas.openxmlformats.org/drawingml/2006/main">
              <a:ext uri="{FF2B5EF4-FFF2-40B4-BE49-F238E27FC236}">
                <a16:creationId xmlns:a16="http://schemas.microsoft.com/office/drawing/2014/main" id="{FA788A0D-0E67-48D4-B19C-7C7DE2A45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Configurable identifiers</a:t>
            </a:r>
          </a:p>
        </p:txBody>
      </p:sp>
      <p:sp>
        <p:nvSpPr>
          <p:cNvPr id="5" name="body-4-4">
            <a:extLst xmlns:a="http://schemas.openxmlformats.org/drawingml/2006/main">
              <a:ext uri="{FF2B5EF4-FFF2-40B4-BE49-F238E27FC236}">
                <a16:creationId xmlns:a16="http://schemas.microsoft.com/office/drawing/2014/main" id="{E11AC2C0-3BD0-4172-B5EA-CFA677D0E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National ID, Bank ID and TAX ID labels follow the organisation.</a:t>
            </a:r>
          </a:p>
        </p:txBody>
      </p:sp>
      <p:sp>
        <p:nvSpPr>
          <p:cNvPr id="6" name="heading-4-5">
            <a:extLst xmlns:a="http://schemas.openxmlformats.org/drawingml/2006/main">
              <a:ext uri="{FF2B5EF4-FFF2-40B4-BE49-F238E27FC236}">
                <a16:creationId xmlns:a16="http://schemas.microsoft.com/office/drawing/2014/main" id="{5DBB0461-8327-4B55-B85D-E9643495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More than one contact</a:t>
            </a:r>
          </a:p>
        </p:txBody>
      </p:sp>
      <p:sp>
        <p:nvSpPr>
          <p:cNvPr id="7" name="body-4-6">
            <a:extLst xmlns:a="http://schemas.openxmlformats.org/drawingml/2006/main">
              <a:ext uri="{FF2B5EF4-FFF2-40B4-BE49-F238E27FC236}">
                <a16:creationId xmlns:a16="http://schemas.microsoft.com/office/drawing/2014/main" id="{F888B5B8-7418-48E6-9314-E55435336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Multiple phone numbers and bank accounts belong in the profile.</a:t>
            </a:r>
          </a:p>
        </p:txBody>
      </p:sp>
      <p:sp>
        <p:nvSpPr>
          <p:cNvPr id="8" name="heading-4-7">
            <a:extLst xmlns:a="http://schemas.openxmlformats.org/drawingml/2006/main">
              <a:ext uri="{FF2B5EF4-FFF2-40B4-BE49-F238E27FC236}">
                <a16:creationId xmlns:a16="http://schemas.microsoft.com/office/drawing/2014/main" id="{CE30B91B-3D45-42BE-930A-900013FB1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Dates matter</a:t>
            </a:r>
          </a:p>
        </p:txBody>
      </p:sp>
      <p:sp>
        <p:nvSpPr>
          <p:cNvPr id="9" name="body-4-8">
            <a:extLst xmlns:a="http://schemas.openxmlformats.org/drawingml/2006/main">
              <a:ext uri="{FF2B5EF4-FFF2-40B4-BE49-F238E27FC236}">
                <a16:creationId xmlns:a16="http://schemas.microsoft.com/office/drawing/2014/main" id="{9EDF11A1-BA57-4D70-A51B-3E291A1F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Retired numbers and later reassignments retain their context.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0651A5-69D9-495A-AE51-69CC413F711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546d3191314a56"/>
          <a:stretch xmlns:a="http://schemas.openxmlformats.org/drawingml/2006/main"/>
        </p:blipFill>
        <p:spPr>
          <a:xfrm xmlns:a="http://schemas.openxmlformats.org/drawingml/2006/main">
            <a:off x="5810250" y="2058591"/>
            <a:ext cx="5695950" cy="3559969"/>
          </a:xfrm>
          <a:prstGeom xmlns:a="http://schemas.openxmlformats.org/drawingml/2006/main" prst="rect">
            <a:avLst/>
          </a:prstGeom>
        </p:spPr>
      </p:pic>
      <p:sp>
        <p:nvSpPr>
          <p:cNvPr id="11" name="body-4-9">
            <a:extLst xmlns:a="http://schemas.openxmlformats.org/drawingml/2006/main">
              <a:ext uri="{FF2B5EF4-FFF2-40B4-BE49-F238E27FC236}">
                <a16:creationId xmlns:a16="http://schemas.microsoft.com/office/drawing/2014/main" id="{D43D1D0A-158E-4532-9BB5-5AFF1E0AC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829300"/>
            <a:ext cx="569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Demonstration person profile</a:t>
            </a:r>
          </a:p>
        </p:txBody>
      </p:sp>
    </p:spTree>
    <p:extLst>
      <p:ext uri="{BB962C8B-B14F-4D97-AF65-F5344CB8AC3E}">
        <p14:creationId xmlns:p14="http://schemas.microsoft.com/office/powerpoint/2010/main" val="16173207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heading-5-0">
            <a:extLst xmlns:a="http://schemas.openxmlformats.org/drawingml/2006/main">
              <a:ext uri="{FF2B5EF4-FFF2-40B4-BE49-F238E27FC236}">
                <a16:creationId xmlns:a16="http://schemas.microsoft.com/office/drawing/2014/main" id="{2290754C-4A5C-49F5-B334-96E2A9CDF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Biometric candidates for review</a:t>
            </a:r>
          </a:p>
        </p:txBody>
      </p:sp>
      <p:sp>
        <p:nvSpPr>
          <p:cNvPr id="2" name="body-5-1">
            <a:extLst xmlns:a="http://schemas.openxmlformats.org/drawingml/2006/main">
              <a:ext uri="{FF2B5EF4-FFF2-40B4-BE49-F238E27FC236}">
                <a16:creationId xmlns:a16="http://schemas.microsoft.com/office/drawing/2014/main" id="{A89ABDD9-71BE-425D-9EEF-4D966A0F8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5-2">
            <a:extLst xmlns:a="http://schemas.openxmlformats.org/drawingml/2006/main">
              <a:ext uri="{FF2B5EF4-FFF2-40B4-BE49-F238E27FC236}">
                <a16:creationId xmlns:a16="http://schemas.microsoft.com/office/drawing/2014/main" id="{BDE32E6C-B0A7-4CC9-86FE-0DE2E56E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heading-5-3">
            <a:extLst xmlns:a="http://schemas.openxmlformats.org/drawingml/2006/main">
              <a:ext uri="{FF2B5EF4-FFF2-40B4-BE49-F238E27FC236}">
                <a16:creationId xmlns:a16="http://schemas.microsoft.com/office/drawing/2014/main" id="{3FD553AF-CEF3-4B19-8930-6474C1775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Fingerprint investigation</a:t>
            </a:r>
          </a:p>
        </p:txBody>
      </p:sp>
      <p:sp>
        <p:nvSpPr>
          <p:cNvPr id="5" name="body-5-4">
            <a:extLst xmlns:a="http://schemas.openxmlformats.org/drawingml/2006/main">
              <a:ext uri="{FF2B5EF4-FFF2-40B4-BE49-F238E27FC236}">
                <a16:creationId xmlns:a16="http://schemas.microsoft.com/office/drawing/2014/main" id="{41384834-26E6-4C7F-B1F1-A2559BA19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Identify, verify and compare supported submitted fingerprint samples.</a:t>
            </a:r>
          </a:p>
        </p:txBody>
      </p:sp>
      <p:sp>
        <p:nvSpPr>
          <p:cNvPr id="6" name="heading-5-5">
            <a:extLst xmlns:a="http://schemas.openxmlformats.org/drawingml/2006/main">
              <a:ext uri="{FF2B5EF4-FFF2-40B4-BE49-F238E27FC236}">
                <a16:creationId xmlns:a16="http://schemas.microsoft.com/office/drawing/2014/main" id="{3BC549F8-3882-4227-A548-9EB14EDDA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Faces and voices</a:t>
            </a:r>
          </a:p>
        </p:txBody>
      </p:sp>
      <p:sp>
        <p:nvSpPr>
          <p:cNvPr id="7" name="body-5-6">
            <a:extLst xmlns:a="http://schemas.openxmlformats.org/drawingml/2006/main">
              <a:ext uri="{FF2B5EF4-FFF2-40B4-BE49-F238E27FC236}">
                <a16:creationId xmlns:a16="http://schemas.microsoft.com/office/drawing/2014/main" id="{C410F068-EB3A-4378-B1E8-94BD659B0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Search registered records using supported photo, video and audio workflows.</a:t>
            </a:r>
          </a:p>
        </p:txBody>
      </p:sp>
      <p:sp>
        <p:nvSpPr>
          <p:cNvPr id="8" name="heading-5-7">
            <a:extLst xmlns:a="http://schemas.openxmlformats.org/drawingml/2006/main">
              <a:ext uri="{FF2B5EF4-FFF2-40B4-BE49-F238E27FC236}">
                <a16:creationId xmlns:a16="http://schemas.microsoft.com/office/drawing/2014/main" id="{66F7505C-7BDA-4DAC-8B78-7CA0666D6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Controlled interpretation</a:t>
            </a:r>
          </a:p>
        </p:txBody>
      </p:sp>
      <p:sp>
        <p:nvSpPr>
          <p:cNvPr id="9" name="body-5-8">
            <a:extLst xmlns:a="http://schemas.openxmlformats.org/drawingml/2006/main">
              <a:ext uri="{FF2B5EF4-FFF2-40B4-BE49-F238E27FC236}">
                <a16:creationId xmlns:a16="http://schemas.microsoft.com/office/drawing/2014/main" id="{E4CE0922-7447-48BF-81B6-50BCD9446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Review candidates, thresholds and capture quality before acting.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48D872-F5AD-4CFC-9533-2CDBE3FDBD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26d7035c1941b4"/>
          <a:stretch xmlns:a="http://schemas.openxmlformats.org/drawingml/2006/main"/>
        </p:blipFill>
        <p:spPr>
          <a:xfrm xmlns:a="http://schemas.openxmlformats.org/drawingml/2006/main">
            <a:off x="5810250" y="2058591"/>
            <a:ext cx="5695950" cy="3559969"/>
          </a:xfrm>
          <a:prstGeom xmlns:a="http://schemas.openxmlformats.org/drawingml/2006/main" prst="rect">
            <a:avLst/>
          </a:prstGeom>
        </p:spPr>
      </p:pic>
      <p:sp>
        <p:nvSpPr>
          <p:cNvPr id="11" name="body-5-9">
            <a:extLst xmlns:a="http://schemas.openxmlformats.org/drawingml/2006/main">
              <a:ext uri="{FF2B5EF4-FFF2-40B4-BE49-F238E27FC236}">
                <a16:creationId xmlns:a16="http://schemas.microsoft.com/office/drawing/2014/main" id="{DAE7D717-ACE0-481B-B779-452CF853F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829300"/>
            <a:ext cx="569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Candidate matches are investigative leads</a:t>
            </a:r>
          </a:p>
        </p:txBody>
      </p:sp>
    </p:spTree>
    <p:extLst>
      <p:ext uri="{BB962C8B-B14F-4D97-AF65-F5344CB8AC3E}">
        <p14:creationId xmlns:p14="http://schemas.microsoft.com/office/powerpoint/2010/main" val="12869227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heading-6-0">
            <a:extLst xmlns:a="http://schemas.openxmlformats.org/drawingml/2006/main">
              <a:ext uri="{FF2B5EF4-FFF2-40B4-BE49-F238E27FC236}">
                <a16:creationId xmlns:a16="http://schemas.microsoft.com/office/drawing/2014/main" id="{93172E34-7495-49CD-8F56-4821C8633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Complaints, cases and evidence</a:t>
            </a:r>
          </a:p>
        </p:txBody>
      </p:sp>
      <p:sp>
        <p:nvSpPr>
          <p:cNvPr id="2" name="body-6-1">
            <a:extLst xmlns:a="http://schemas.openxmlformats.org/drawingml/2006/main">
              <a:ext uri="{FF2B5EF4-FFF2-40B4-BE49-F238E27FC236}">
                <a16:creationId xmlns:a16="http://schemas.microsoft.com/office/drawing/2014/main" id="{66CFDD95-161E-4E3A-8A84-6307AA868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6-2">
            <a:extLst xmlns:a="http://schemas.openxmlformats.org/drawingml/2006/main">
              <a:ext uri="{FF2B5EF4-FFF2-40B4-BE49-F238E27FC236}">
                <a16:creationId xmlns:a16="http://schemas.microsoft.com/office/drawing/2014/main" id="{6F68E3B1-8AE3-4C5F-9AC0-54FCEC81E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heading-6-3">
            <a:extLst xmlns:a="http://schemas.openxmlformats.org/drawingml/2006/main">
              <a:ext uri="{FF2B5EF4-FFF2-40B4-BE49-F238E27FC236}">
                <a16:creationId xmlns:a16="http://schemas.microsoft.com/office/drawing/2014/main" id="{7DFA8E5E-ABFF-4C73-A934-1C6928E37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Connected case work</a:t>
            </a:r>
          </a:p>
        </p:txBody>
      </p:sp>
      <p:sp>
        <p:nvSpPr>
          <p:cNvPr id="5" name="body-6-4">
            <a:extLst xmlns:a="http://schemas.openxmlformats.org/drawingml/2006/main">
              <a:ext uri="{FF2B5EF4-FFF2-40B4-BE49-F238E27FC236}">
                <a16:creationId xmlns:a16="http://schemas.microsoft.com/office/drawing/2014/main" id="{B931EAE1-F1A5-46BF-BE3E-2E7B556F6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Link people, vehicles, scene locations and attachments.</a:t>
            </a:r>
          </a:p>
        </p:txBody>
      </p:sp>
      <p:sp>
        <p:nvSpPr>
          <p:cNvPr id="6" name="heading-6-5">
            <a:extLst xmlns:a="http://schemas.openxmlformats.org/drawingml/2006/main">
              <a:ext uri="{FF2B5EF4-FFF2-40B4-BE49-F238E27FC236}">
                <a16:creationId xmlns:a16="http://schemas.microsoft.com/office/drawing/2014/main" id="{4F833AEC-1076-40C2-9368-AA7302932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Visible responsibility</a:t>
            </a:r>
          </a:p>
        </p:txBody>
      </p:sp>
      <p:sp>
        <p:nvSpPr>
          <p:cNvPr id="7" name="body-6-6">
            <a:extLst xmlns:a="http://schemas.openxmlformats.org/drawingml/2006/main">
              <a:ext uri="{FF2B5EF4-FFF2-40B4-BE49-F238E27FC236}">
                <a16:creationId xmlns:a16="http://schemas.microsoft.com/office/drawing/2014/main" id="{B5049AEE-CCC2-4E43-AFB5-D9B10ECA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Reassign cases, track overdue work and send update reminders.</a:t>
            </a:r>
          </a:p>
        </p:txBody>
      </p:sp>
      <p:sp>
        <p:nvSpPr>
          <p:cNvPr id="8" name="heading-6-7">
            <a:extLst xmlns:a="http://schemas.openxmlformats.org/drawingml/2006/main">
              <a:ext uri="{FF2B5EF4-FFF2-40B4-BE49-F238E27FC236}">
                <a16:creationId xmlns:a16="http://schemas.microsoft.com/office/drawing/2014/main" id="{3ABC3AB4-FA39-4A24-B35B-A014D47D5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Integrity and handling</a:t>
            </a:r>
          </a:p>
        </p:txBody>
      </p:sp>
      <p:sp>
        <p:nvSpPr>
          <p:cNvPr id="9" name="body-6-8">
            <a:extLst xmlns:a="http://schemas.openxmlformats.org/drawingml/2006/main">
              <a:ext uri="{FF2B5EF4-FFF2-40B4-BE49-F238E27FC236}">
                <a16:creationId xmlns:a16="http://schemas.microsoft.com/office/drawing/2014/main" id="{A25261D4-7632-4C8C-BA51-684441C2E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Digests, configured signatures and custody records support review.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FBE9A9-2BA8-49BD-BB90-E84DB3F944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f56b77bfd44e54"/>
          <a:stretch xmlns:a="http://schemas.openxmlformats.org/drawingml/2006/main"/>
        </p:blipFill>
        <p:spPr>
          <a:xfrm xmlns:a="http://schemas.openxmlformats.org/drawingml/2006/main">
            <a:off x="5810250" y="2058591"/>
            <a:ext cx="5695950" cy="3559969"/>
          </a:xfrm>
          <a:prstGeom xmlns:a="http://schemas.openxmlformats.org/drawingml/2006/main" prst="rect">
            <a:avLst/>
          </a:prstGeom>
        </p:spPr>
      </p:pic>
      <p:sp>
        <p:nvSpPr>
          <p:cNvPr id="11" name="body-6-9">
            <a:extLst xmlns:a="http://schemas.openxmlformats.org/drawingml/2006/main">
              <a:ext uri="{FF2B5EF4-FFF2-40B4-BE49-F238E27FC236}">
                <a16:creationId xmlns:a16="http://schemas.microsoft.com/office/drawing/2014/main" id="{AADDF651-7CF2-4F16-96CE-6F126A27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829300"/>
            <a:ext cx="569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Demonstration case workspace</a:t>
            </a:r>
          </a:p>
        </p:txBody>
      </p:sp>
    </p:spTree>
    <p:extLst>
      <p:ext uri="{BB962C8B-B14F-4D97-AF65-F5344CB8AC3E}">
        <p14:creationId xmlns:p14="http://schemas.microsoft.com/office/powerpoint/2010/main" val="101401347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heading-7-0">
            <a:extLst xmlns:a="http://schemas.openxmlformats.org/drawingml/2006/main">
              <a:ext uri="{FF2B5EF4-FFF2-40B4-BE49-F238E27FC236}">
                <a16:creationId xmlns:a16="http://schemas.microsoft.com/office/drawing/2014/main" id="{0E81919E-73CC-4624-9C73-A9DACA43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SOS response and callback</a:t>
            </a:r>
          </a:p>
        </p:txBody>
      </p:sp>
      <p:sp>
        <p:nvSpPr>
          <p:cNvPr id="2" name="body-7-1">
            <a:extLst xmlns:a="http://schemas.openxmlformats.org/drawingml/2006/main">
              <a:ext uri="{FF2B5EF4-FFF2-40B4-BE49-F238E27FC236}">
                <a16:creationId xmlns:a16="http://schemas.microsoft.com/office/drawing/2014/main" id="{EDB91885-2BB8-4CBD-A90E-2E4031988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7-2">
            <a:extLst xmlns:a="http://schemas.openxmlformats.org/drawingml/2006/main">
              <a:ext uri="{FF2B5EF4-FFF2-40B4-BE49-F238E27FC236}">
                <a16:creationId xmlns:a16="http://schemas.microsoft.com/office/drawing/2014/main" id="{B003A075-8E36-4425-9D74-80F11D90D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heading-7-3">
            <a:extLst xmlns:a="http://schemas.openxmlformats.org/drawingml/2006/main">
              <a:ext uri="{FF2B5EF4-FFF2-40B4-BE49-F238E27FC236}">
                <a16:creationId xmlns:a16="http://schemas.microsoft.com/office/drawing/2014/main" id="{8EA8F791-77CE-484F-870B-A7675400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Persistent attention</a:t>
            </a:r>
          </a:p>
        </p:txBody>
      </p:sp>
      <p:sp>
        <p:nvSpPr>
          <p:cNvPr id="5" name="body-7-4">
            <a:extLst xmlns:a="http://schemas.openxmlformats.org/drawingml/2006/main">
              <a:ext uri="{FF2B5EF4-FFF2-40B4-BE49-F238E27FC236}">
                <a16:creationId xmlns:a16="http://schemas.microsoft.com/office/drawing/2014/main" id="{3EAC3B7C-875F-4695-B0E3-1195C52FB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 small minimized badge stays pending until control acknowledges it.</a:t>
            </a:r>
          </a:p>
        </p:txBody>
      </p:sp>
      <p:sp>
        <p:nvSpPr>
          <p:cNvPr id="6" name="heading-7-5">
            <a:extLst xmlns:a="http://schemas.openxmlformats.org/drawingml/2006/main">
              <a:ext uri="{FF2B5EF4-FFF2-40B4-BE49-F238E27FC236}">
                <a16:creationId xmlns:a16="http://schemas.microsoft.com/office/drawing/2014/main" id="{F11484D3-8C9F-42F6-BC04-A65011FAC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An audible new alert</a:t>
            </a:r>
          </a:p>
        </p:txBody>
      </p:sp>
      <p:sp>
        <p:nvSpPr>
          <p:cNvPr id="7" name="body-7-6">
            <a:extLst xmlns:a="http://schemas.openxmlformats.org/drawingml/2006/main">
              <a:ext uri="{FF2B5EF4-FFF2-40B4-BE49-F238E27FC236}">
                <a16:creationId xmlns:a16="http://schemas.microsoft.com/office/drawing/2014/main" id="{EED2CB96-77F6-4095-A5C7-7E3F830B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 new emergency sounds an alarm, subject to browser permission.</a:t>
            </a:r>
          </a:p>
        </p:txBody>
      </p:sp>
      <p:sp>
        <p:nvSpPr>
          <p:cNvPr id="8" name="heading-7-7">
            <a:extLst xmlns:a="http://schemas.openxmlformats.org/drawingml/2006/main">
              <a:ext uri="{FF2B5EF4-FFF2-40B4-BE49-F238E27FC236}">
                <a16:creationId xmlns:a16="http://schemas.microsoft.com/office/drawing/2014/main" id="{9BFB381A-EDBA-403A-9990-9D65FFE3A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Follow-up and response</a:t>
            </a:r>
          </a:p>
        </p:txBody>
      </p:sp>
      <p:sp>
        <p:nvSpPr>
          <p:cNvPr id="9" name="body-7-8">
            <a:extLst xmlns:a="http://schemas.openxmlformats.org/drawingml/2006/main">
              <a:ext uri="{FF2B5EF4-FFF2-40B4-BE49-F238E27FC236}">
                <a16:creationId xmlns:a16="http://schemas.microsoft.com/office/drawing/2014/main" id="{D7387933-30A3-492E-9E80-81D4E94C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Open reported coordinates, dispatch a responder and call the officer back.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558F8C-1A37-4E39-8204-1D598DFF752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268dfbaaf42f0"/>
          <a:stretch xmlns:a="http://schemas.openxmlformats.org/drawingml/2006/main"/>
        </p:blipFill>
        <p:spPr>
          <a:xfrm xmlns:a="http://schemas.openxmlformats.org/drawingml/2006/main">
            <a:off x="5810250" y="2058591"/>
            <a:ext cx="5695950" cy="3559969"/>
          </a:xfrm>
          <a:prstGeom xmlns:a="http://schemas.openxmlformats.org/drawingml/2006/main" prst="rect">
            <a:avLst/>
          </a:prstGeom>
        </p:spPr>
      </p:pic>
      <p:sp>
        <p:nvSpPr>
          <p:cNvPr id="11" name="body-7-9">
            <a:extLst xmlns:a="http://schemas.openxmlformats.org/drawingml/2006/main">
              <a:ext uri="{FF2B5EF4-FFF2-40B4-BE49-F238E27FC236}">
                <a16:creationId xmlns:a16="http://schemas.microsoft.com/office/drawing/2014/main" id="{52F8439C-F195-4686-99D2-EACFB23AE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829300"/>
            <a:ext cx="569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Dispatches await the responding officer’s acceptance</a:t>
            </a:r>
          </a:p>
        </p:txBody>
      </p:sp>
    </p:spTree>
    <p:extLst>
      <p:ext uri="{BB962C8B-B14F-4D97-AF65-F5344CB8AC3E}">
        <p14:creationId xmlns:p14="http://schemas.microsoft.com/office/powerpoint/2010/main" val="190022451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heading-8-0">
            <a:extLst xmlns:a="http://schemas.openxmlformats.org/drawingml/2006/main">
              <a:ext uri="{FF2B5EF4-FFF2-40B4-BE49-F238E27FC236}">
                <a16:creationId xmlns:a16="http://schemas.microsoft.com/office/drawing/2014/main" id="{4C7B02E4-86CA-4B64-B958-8A63E5CE4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Android phones and tablets</a:t>
            </a:r>
          </a:p>
        </p:txBody>
      </p:sp>
      <p:sp>
        <p:nvSpPr>
          <p:cNvPr id="2" name="body-8-1">
            <a:extLst xmlns:a="http://schemas.openxmlformats.org/drawingml/2006/main">
              <a:ext uri="{FF2B5EF4-FFF2-40B4-BE49-F238E27FC236}">
                <a16:creationId xmlns:a16="http://schemas.microsoft.com/office/drawing/2014/main" id="{BFEEB1E2-2269-43B8-B9D4-AC0FBC0A5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8-2">
            <a:extLst xmlns:a="http://schemas.openxmlformats.org/drawingml/2006/main">
              <a:ext uri="{FF2B5EF4-FFF2-40B4-BE49-F238E27FC236}">
                <a16:creationId xmlns:a16="http://schemas.microsoft.com/office/drawing/2014/main" id="{B98893CA-D918-4027-A644-43CA1149A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heading-8-3">
            <a:extLst xmlns:a="http://schemas.openxmlformats.org/drawingml/2006/main">
              <a:ext uri="{FF2B5EF4-FFF2-40B4-BE49-F238E27FC236}">
                <a16:creationId xmlns:a16="http://schemas.microsoft.com/office/drawing/2014/main" id="{CA39FBCB-19A9-421E-BBBF-27ADC8E3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647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Approved device access</a:t>
            </a:r>
          </a:p>
        </p:txBody>
      </p:sp>
      <p:sp>
        <p:nvSpPr>
          <p:cNvPr id="5" name="body-8-4">
            <a:extLst xmlns:a="http://schemas.openxmlformats.org/drawingml/2006/main">
              <a:ext uri="{FF2B5EF4-FFF2-40B4-BE49-F238E27FC236}">
                <a16:creationId xmlns:a16="http://schemas.microsoft.com/office/drawing/2014/main" id="{93E308D3-4415-4DD2-8E32-AE5C7E844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52700"/>
            <a:ext cx="647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Secure storage with supported device biometrics or PIN unlock</a:t>
            </a:r>
          </a:p>
        </p:txBody>
      </p:sp>
      <p:sp>
        <p:nvSpPr>
          <p:cNvPr id="6" name="heading-8-5">
            <a:extLst xmlns:a="http://schemas.openxmlformats.org/drawingml/2006/main">
              <a:ext uri="{FF2B5EF4-FFF2-40B4-BE49-F238E27FC236}">
                <a16:creationId xmlns:a16="http://schemas.microsoft.com/office/drawing/2014/main" id="{7E244295-C25D-4898-AE42-840F2557D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62375"/>
            <a:ext cx="647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Work through weak connectivity</a:t>
            </a:r>
          </a:p>
        </p:txBody>
      </p:sp>
      <p:sp>
        <p:nvSpPr>
          <p:cNvPr id="7" name="body-8-6">
            <a:extLst xmlns:a="http://schemas.openxmlformats.org/drawingml/2006/main">
              <a:ext uri="{FF2B5EF4-FFF2-40B4-BE49-F238E27FC236}">
                <a16:creationId xmlns:a16="http://schemas.microsoft.com/office/drawing/2014/main" id="{19381D6C-BE61-4CCC-B7A3-C1D5AE43C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6477000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Encrypted drafts, offline authorisation limits and retry after reconnection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53D57D-7D28-4EBF-87C8-C58A0295873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a4b25324ee4328"/>
          <a:stretch xmlns:a="http://schemas.openxmlformats.org/drawingml/2006/main"/>
        </p:blipFill>
        <p:spPr>
          <a:xfrm xmlns:a="http://schemas.openxmlformats.org/drawingml/2006/main">
            <a:off x="8579145" y="1619250"/>
            <a:ext cx="2082209" cy="4476750"/>
          </a:xfrm>
          <a:prstGeom xmlns:a="http://schemas.openxmlformats.org/drawingml/2006/main" prst="rect">
            <a:avLst/>
          </a:prstGeom>
        </p:spPr>
      </p:pic>
      <p:sp>
        <p:nvSpPr>
          <p:cNvPr id="9" name="body-8-7">
            <a:extLst xmlns:a="http://schemas.openxmlformats.org/drawingml/2006/main">
              <a:ext uri="{FF2B5EF4-FFF2-40B4-BE49-F238E27FC236}">
                <a16:creationId xmlns:a16="http://schemas.microsoft.com/office/drawing/2014/main" id="{B1952009-CF4C-4B34-A1E9-7C31CF893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External scanner or imported sample for identity fingerprints</a:t>
            </a:r>
          </a:p>
        </p:txBody>
      </p:sp>
    </p:spTree>
    <p:extLst>
      <p:ext uri="{BB962C8B-B14F-4D97-AF65-F5344CB8AC3E}">
        <p14:creationId xmlns:p14="http://schemas.microsoft.com/office/powerpoint/2010/main" val="13307904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heading-9-0">
            <a:extLst xmlns:a="http://schemas.openxmlformats.org/drawingml/2006/main">
              <a:ext uri="{FF2B5EF4-FFF2-40B4-BE49-F238E27FC236}">
                <a16:creationId xmlns:a16="http://schemas.microsoft.com/office/drawing/2014/main" id="{F4461FF4-AD46-4D97-A975-FFEE4B110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Camera observations and site rules</a:t>
            </a:r>
          </a:p>
        </p:txBody>
      </p:sp>
      <p:sp>
        <p:nvSpPr>
          <p:cNvPr id="2" name="body-9-1">
            <a:extLst xmlns:a="http://schemas.openxmlformats.org/drawingml/2006/main">
              <a:ext uri="{FF2B5EF4-FFF2-40B4-BE49-F238E27FC236}">
                <a16:creationId xmlns:a16="http://schemas.microsoft.com/office/drawing/2014/main" id="{715E211C-99B6-4C71-9C37-D7E8112B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9-2">
            <a:extLst xmlns:a="http://schemas.openxmlformats.org/drawingml/2006/main">
              <a:ext uri="{FF2B5EF4-FFF2-40B4-BE49-F238E27FC236}">
                <a16:creationId xmlns:a16="http://schemas.microsoft.com/office/drawing/2014/main" id="{422C1BC5-B1F4-42B8-8D91-70C0D4BD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heading-9-3">
            <a:extLst xmlns:a="http://schemas.openxmlformats.org/drawingml/2006/main">
              <a:ext uri="{FF2B5EF4-FFF2-40B4-BE49-F238E27FC236}">
                <a16:creationId xmlns:a16="http://schemas.microsoft.com/office/drawing/2014/main" id="{90BE3B01-BD93-455C-9D9E-C36BF392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Connection choices</a:t>
            </a:r>
          </a:p>
        </p:txBody>
      </p:sp>
      <p:sp>
        <p:nvSpPr>
          <p:cNvPr id="5" name="body-9-4">
            <a:extLst xmlns:a="http://schemas.openxmlformats.org/drawingml/2006/main">
              <a:ext uri="{FF2B5EF4-FFF2-40B4-BE49-F238E27FC236}">
                <a16:creationId xmlns:a16="http://schemas.microsoft.com/office/drawing/2014/main" id="{F5939DF8-A4EA-4E05-8BB8-95EB9D3F9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Image uploads, NVR / RTSP sources and relayed RTMP / SRT streams.</a:t>
            </a:r>
          </a:p>
        </p:txBody>
      </p:sp>
      <p:sp>
        <p:nvSpPr>
          <p:cNvPr id="6" name="heading-9-5">
            <a:extLst xmlns:a="http://schemas.openxmlformats.org/drawingml/2006/main">
              <a:ext uri="{FF2B5EF4-FFF2-40B4-BE49-F238E27FC236}">
                <a16:creationId xmlns:a16="http://schemas.microsoft.com/office/drawing/2014/main" id="{3E202423-308A-4143-B3BF-77C0FB65E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Controlled ingest</a:t>
            </a:r>
          </a:p>
        </p:txBody>
      </p:sp>
      <p:sp>
        <p:nvSpPr>
          <p:cNvPr id="7" name="body-9-6">
            <a:extLst xmlns:a="http://schemas.openxmlformats.org/drawingml/2006/main">
              <a:ext uri="{FF2B5EF4-FFF2-40B4-BE49-F238E27FC236}">
                <a16:creationId xmlns:a16="http://schemas.microsoft.com/office/drawing/2014/main" id="{B4280D7F-B49F-4476-9CE8-DA6CC9031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Dedicated keys protect ingest. Preview and stop each site camera.</a:t>
            </a:r>
          </a:p>
        </p:txBody>
      </p:sp>
      <p:sp>
        <p:nvSpPr>
          <p:cNvPr id="8" name="heading-9-7">
            <a:extLst xmlns:a="http://schemas.openxmlformats.org/drawingml/2006/main">
              <a:ext uri="{FF2B5EF4-FFF2-40B4-BE49-F238E27FC236}">
                <a16:creationId xmlns:a16="http://schemas.microsoft.com/office/drawing/2014/main" id="{264A35F9-1F06-46B8-840E-BC8C0C44F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Operational context</a:t>
            </a:r>
          </a:p>
        </p:txBody>
      </p:sp>
      <p:sp>
        <p:nvSpPr>
          <p:cNvPr id="9" name="body-9-8">
            <a:extLst xmlns:a="http://schemas.openxmlformats.org/drawingml/2006/main">
              <a:ext uri="{FF2B5EF4-FFF2-40B4-BE49-F238E27FC236}">
                <a16:creationId xmlns:a16="http://schemas.microsoft.com/office/drawing/2014/main" id="{38A9FA96-05AE-40E6-B24D-BA510D7A0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Plate flags, site rules and sighting history support reviewed alerts.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8D6699-D6AC-4D97-88E5-6A688FEE893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ee02cfcfa3431e"/>
          <a:stretch xmlns:a="http://schemas.openxmlformats.org/drawingml/2006/main"/>
        </p:blipFill>
        <p:spPr>
          <a:xfrm xmlns:a="http://schemas.openxmlformats.org/drawingml/2006/main">
            <a:off x="5810250" y="2058591"/>
            <a:ext cx="5695950" cy="3559969"/>
          </a:xfrm>
          <a:prstGeom xmlns:a="http://schemas.openxmlformats.org/drawingml/2006/main" prst="rect">
            <a:avLst/>
          </a:prstGeom>
        </p:spPr>
      </p:pic>
      <p:sp>
        <p:nvSpPr>
          <p:cNvPr id="11" name="body-9-9">
            <a:extLst xmlns:a="http://schemas.openxmlformats.org/drawingml/2006/main">
              <a:ext uri="{FF2B5EF4-FFF2-40B4-BE49-F238E27FC236}">
                <a16:creationId xmlns:a16="http://schemas.microsoft.com/office/drawing/2014/main" id="{BA0B9001-1A9D-49C9-B64C-6ADC817B0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829300"/>
            <a:ext cx="569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Demonstration guarded-site workspace</a:t>
            </a:r>
          </a:p>
        </p:txBody>
      </p:sp>
    </p:spTree>
    <p:extLst>
      <p:ext uri="{BB962C8B-B14F-4D97-AF65-F5344CB8AC3E}">
        <p14:creationId xmlns:p14="http://schemas.microsoft.com/office/powerpoint/2010/main" val="7419860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heading-10-0">
            <a:extLst xmlns:a="http://schemas.openxmlformats.org/drawingml/2006/main">
              <a:ext uri="{FF2B5EF4-FFF2-40B4-BE49-F238E27FC236}">
                <a16:creationId xmlns:a16="http://schemas.microsoft.com/office/drawing/2014/main" id="{61443A97-F2F3-4B64-97E4-E5C4B76D6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Account controls and accountability</a:t>
            </a:r>
          </a:p>
        </p:txBody>
      </p:sp>
      <p:sp>
        <p:nvSpPr>
          <p:cNvPr id="2" name="body-10-1">
            <a:extLst xmlns:a="http://schemas.openxmlformats.org/drawingml/2006/main">
              <a:ext uri="{FF2B5EF4-FFF2-40B4-BE49-F238E27FC236}">
                <a16:creationId xmlns:a16="http://schemas.microsoft.com/office/drawing/2014/main" id="{E96FAEF7-5A94-42BD-B16D-FB7A58CBD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10-2">
            <a:extLst xmlns:a="http://schemas.openxmlformats.org/drawingml/2006/main">
              <a:ext uri="{FF2B5EF4-FFF2-40B4-BE49-F238E27FC236}">
                <a16:creationId xmlns:a16="http://schemas.microsoft.com/office/drawing/2014/main" id="{8429A8BB-811F-413C-B855-75672A11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heading-10-3">
            <a:extLst xmlns:a="http://schemas.openxmlformats.org/drawingml/2006/main">
              <a:ext uri="{FF2B5EF4-FFF2-40B4-BE49-F238E27FC236}">
                <a16:creationId xmlns:a16="http://schemas.microsoft.com/office/drawing/2014/main" id="{80240524-0BF8-4F47-B14F-10A7392FD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Web authentication</a:t>
            </a:r>
          </a:p>
        </p:txBody>
      </p:sp>
      <p:sp>
        <p:nvSpPr>
          <p:cNvPr id="5" name="body-10-4">
            <a:extLst xmlns:a="http://schemas.openxmlformats.org/drawingml/2006/main">
              <a:ext uri="{FF2B5EF4-FFF2-40B4-BE49-F238E27FC236}">
                <a16:creationId xmlns:a16="http://schemas.microsoft.com/office/drawing/2014/main" id="{270A3735-4BCB-4203-A7F6-38EF0E251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Authenticator OTP, recovery codes and one active account login.</a:t>
            </a:r>
          </a:p>
        </p:txBody>
      </p:sp>
      <p:sp>
        <p:nvSpPr>
          <p:cNvPr id="6" name="heading-10-5">
            <a:extLst xmlns:a="http://schemas.openxmlformats.org/drawingml/2006/main">
              <a:ext uri="{FF2B5EF4-FFF2-40B4-BE49-F238E27FC236}">
                <a16:creationId xmlns:a16="http://schemas.microsoft.com/office/drawing/2014/main" id="{FD0BACCF-F73B-4924-8267-850DFC5BD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05175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Scoped access</a:t>
            </a:r>
          </a:p>
        </p:txBody>
      </p:sp>
      <p:sp>
        <p:nvSpPr>
          <p:cNvPr id="7" name="body-10-6">
            <a:extLst xmlns:a="http://schemas.openxmlformats.org/drawingml/2006/main">
              <a:ext uri="{FF2B5EF4-FFF2-40B4-BE49-F238E27FC236}">
                <a16:creationId xmlns:a16="http://schemas.microsoft.com/office/drawing/2014/main" id="{8E05A3CA-BFCC-4AA4-BF09-2562E702C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05225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Approved clients, agency boundaries and expiring permissions.</a:t>
            </a:r>
          </a:p>
        </p:txBody>
      </p:sp>
      <p:sp>
        <p:nvSpPr>
          <p:cNvPr id="8" name="heading-10-7">
            <a:extLst xmlns:a="http://schemas.openxmlformats.org/drawingml/2006/main">
              <a:ext uri="{FF2B5EF4-FFF2-40B4-BE49-F238E27FC236}">
                <a16:creationId xmlns:a16="http://schemas.microsoft.com/office/drawing/2014/main" id="{9E847B3C-7CB4-42CF-A88E-B3F6DCDF2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0100"/>
            <a:ext cx="457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Operational assurance</a:t>
            </a:r>
          </a:p>
        </p:txBody>
      </p:sp>
      <p:sp>
        <p:nvSpPr>
          <p:cNvPr id="9" name="body-10-8">
            <a:extLst xmlns:a="http://schemas.openxmlformats.org/drawingml/2006/main">
              <a:ext uri="{FF2B5EF4-FFF2-40B4-BE49-F238E27FC236}">
                <a16:creationId xmlns:a16="http://schemas.microsoft.com/office/drawing/2014/main" id="{22903060-C44A-4F11-A1D8-E9E08F07D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4572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95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Audit delivery, evidence controls and encrypted backup tooling.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BB7407-7885-4193-B41A-2D23AA1AA5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e0423170c8454d"/>
          <a:stretch xmlns:a="http://schemas.openxmlformats.org/drawingml/2006/main"/>
        </p:blipFill>
        <p:spPr>
          <a:xfrm xmlns:a="http://schemas.openxmlformats.org/drawingml/2006/main">
            <a:off x="5810250" y="2058591"/>
            <a:ext cx="5695950" cy="3559969"/>
          </a:xfrm>
          <a:prstGeom xmlns:a="http://schemas.openxmlformats.org/drawingml/2006/main" prst="rect">
            <a:avLst/>
          </a:prstGeom>
        </p:spPr>
      </p:pic>
      <p:sp>
        <p:nvSpPr>
          <p:cNvPr id="11" name="body-10-9">
            <a:extLst xmlns:a="http://schemas.openxmlformats.org/drawingml/2006/main">
              <a:ext uri="{FF2B5EF4-FFF2-40B4-BE49-F238E27FC236}">
                <a16:creationId xmlns:a16="http://schemas.microsoft.com/office/drawing/2014/main" id="{C8164F13-8D43-4A35-9093-93B8C93A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829300"/>
            <a:ext cx="56959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Security &amp; Settings / demonstration installation</a:t>
            </a:r>
          </a:p>
        </p:txBody>
      </p:sp>
    </p:spTree>
    <p:extLst>
      <p:ext uri="{BB962C8B-B14F-4D97-AF65-F5344CB8AC3E}">
        <p14:creationId xmlns:p14="http://schemas.microsoft.com/office/powerpoint/2010/main" val="153535499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-11-0">
            <a:extLst xmlns:a="http://schemas.openxmlformats.org/drawingml/2006/main">
              <a:ext uri="{FF2B5EF4-FFF2-40B4-BE49-F238E27FC236}">
                <a16:creationId xmlns:a16="http://schemas.microsoft.com/office/drawing/2014/main" id="{152659A5-2F6D-4F4D-AD09-96DB49FF0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Configured capability and deployment readiness</a:t>
            </a:r>
          </a:p>
        </p:txBody>
      </p:sp>
      <p:sp>
        <p:nvSpPr>
          <p:cNvPr id="2" name="body-11-1">
            <a:extLst xmlns:a="http://schemas.openxmlformats.org/drawingml/2006/main">
              <a:ext uri="{FF2B5EF4-FFF2-40B4-BE49-F238E27FC236}">
                <a16:creationId xmlns:a16="http://schemas.microsoft.com/office/drawing/2014/main" id="{4AB73813-62BD-482A-A625-3D54A529F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11-2">
            <a:extLst xmlns:a="http://schemas.openxmlformats.org/drawingml/2006/main">
              <a:ext uri="{FF2B5EF4-FFF2-40B4-BE49-F238E27FC236}">
                <a16:creationId xmlns:a16="http://schemas.microsoft.com/office/drawing/2014/main" id="{61324CE8-C0AB-4FA4-8AC9-D59441B7D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4" name="heading-11-3">
            <a:extLst xmlns:a="http://schemas.openxmlformats.org/drawingml/2006/main">
              <a:ext uri="{FF2B5EF4-FFF2-40B4-BE49-F238E27FC236}">
                <a16:creationId xmlns:a16="http://schemas.microsoft.com/office/drawing/2014/main" id="{62582AFC-8861-4780-A46D-57A3BB68B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Implemented workflows</a:t>
            </a:r>
          </a:p>
        </p:txBody>
      </p:sp>
      <p:sp>
        <p:nvSpPr>
          <p:cNvPr id="5" name="body-11-4">
            <a:extLst xmlns:a="http://schemas.openxmlformats.org/drawingml/2006/main">
              <a:ext uri="{FF2B5EF4-FFF2-40B4-BE49-F238E27FC236}">
                <a16:creationId xmlns:a16="http://schemas.microsoft.com/office/drawing/2014/main" id="{7C64477C-8401-4FD5-92F4-C079BF8E9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4953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Identity history and case review</a:t>
            </a:r>
          </a:p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SOS, callback and dispatch</a:t>
            </a:r>
          </a:p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Approved workspace clients</a:t>
            </a:r>
          </a:p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Site detection and training</a:t>
            </a:r>
          </a:p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Paginated search and reporting</a:t>
            </a:r>
          </a:p>
        </p:txBody>
      </p:sp>
      <p:sp>
        <p:nvSpPr>
          <p:cNvPr id="6" name="heading-11-5">
            <a:extLst xmlns:a="http://schemas.openxmlformats.org/drawingml/2006/main">
              <a:ext uri="{FF2B5EF4-FFF2-40B4-BE49-F238E27FC236}">
                <a16:creationId xmlns:a16="http://schemas.microsoft.com/office/drawing/2014/main" id="{1104E175-7412-48F4-8C69-459592DE5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038350"/>
            <a:ext cx="50292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Deployment dependencies</a:t>
            </a:r>
          </a:p>
        </p:txBody>
      </p:sp>
      <p:sp>
        <p:nvSpPr>
          <p:cNvPr id="7" name="body-11-6">
            <a:extLst xmlns:a="http://schemas.openxmlformats.org/drawingml/2006/main">
              <a:ext uri="{FF2B5EF4-FFF2-40B4-BE49-F238E27FC236}">
                <a16:creationId xmlns:a16="http://schemas.microsoft.com/office/drawing/2014/main" id="{9EC39F39-EA18-4C49-8229-496AC4EAA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667000"/>
            <a:ext cx="50292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Authorised verifier providers</a:t>
            </a:r>
          </a:p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Capture and hardware validation</a:t>
            </a:r>
          </a:p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Protected keys and HTTPS</a:t>
            </a:r>
          </a:p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Network and voice relay setup</a:t>
            </a:r>
          </a:p>
          <a:p xmlns:a="http://schemas.openxmlformats.org/drawingml/2006/main">
            <a:pPr>
              <a:buNone/>
              <a:defRPr sz="23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Capacity and restore testing</a:t>
            </a:r>
          </a:p>
        </p:txBody>
      </p:sp>
      <p:sp>
        <p:nvSpPr>
          <p:cNvPr id="8" name="body-11-7">
            <a:extLst xmlns:a="http://schemas.openxmlformats.org/drawingml/2006/main">
              <a:ext uri="{FF2B5EF4-FFF2-40B4-BE49-F238E27FC236}">
                <a16:creationId xmlns:a16="http://schemas.microsoft.com/office/drawing/2014/main" id="{BAAC274D-5D6E-4FA6-85A5-EC8D16B0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9775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72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A configuration entry alone does not activate an external service</a:t>
            </a:r>
          </a:p>
        </p:txBody>
      </p:sp>
    </p:spTree>
    <p:extLst>
      <p:ext uri="{BB962C8B-B14F-4D97-AF65-F5344CB8AC3E}">
        <p14:creationId xmlns:p14="http://schemas.microsoft.com/office/powerpoint/2010/main" val="50015662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B1A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heading-12-0">
            <a:extLst xmlns:a="http://schemas.openxmlformats.org/drawingml/2006/main">
              <a:ext uri="{FF2B5EF4-FFF2-40B4-BE49-F238E27FC236}">
                <a16:creationId xmlns:a16="http://schemas.microsoft.com/office/drawing/2014/main" id="{93444C93-5B64-4165-9434-CA66C1FA1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Illustrative scenario: an SOS call drops</a:t>
            </a:r>
          </a:p>
        </p:txBody>
      </p:sp>
      <p:sp>
        <p:nvSpPr>
          <p:cNvPr id="2" name="body-12-1">
            <a:extLst xmlns:a="http://schemas.openxmlformats.org/drawingml/2006/main">
              <a:ext uri="{FF2B5EF4-FFF2-40B4-BE49-F238E27FC236}">
                <a16:creationId xmlns:a16="http://schemas.microsoft.com/office/drawing/2014/main" id="{0917FADB-B4A0-4C24-84B2-704DB6FE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8C5DD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12-2">
            <a:extLst xmlns:a="http://schemas.openxmlformats.org/drawingml/2006/main">
              <a:ext uri="{FF2B5EF4-FFF2-40B4-BE49-F238E27FC236}">
                <a16:creationId xmlns:a16="http://schemas.microsoft.com/office/drawing/2014/main" id="{1E9737A6-BC6F-4FCA-AA95-0E41C7EB6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4AF37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4" name="heading-12-3">
            <a:extLst xmlns:a="http://schemas.openxmlformats.org/drawingml/2006/main">
              <a:ext uri="{FF2B5EF4-FFF2-40B4-BE49-F238E27FC236}">
                <a16:creationId xmlns:a16="http://schemas.microsoft.com/office/drawing/2014/main" id="{8122F31B-3B37-468E-8925-9C6288E65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90725"/>
            <a:ext cx="300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8C96A"/>
                </a:solidFill>
                <a:latin typeface="Arial"/>
                <a:ea typeface="Arial"/>
                <a:cs typeface="Arial"/>
              </a:rPr>
              <a:t>01  Report</a:t>
            </a:r>
          </a:p>
        </p:txBody>
      </p:sp>
      <p:sp>
        <p:nvSpPr>
          <p:cNvPr id="5" name="body-12-4">
            <a:extLst xmlns:a="http://schemas.openxmlformats.org/drawingml/2006/main">
              <a:ext uri="{FF2B5EF4-FFF2-40B4-BE49-F238E27FC236}">
                <a16:creationId xmlns:a16="http://schemas.microsoft.com/office/drawing/2014/main" id="{35D61DA4-257C-43CA-B4C6-E33E996D0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1990725"/>
            <a:ext cx="742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An officer sends SOS. The call to headquarters drops.</a:t>
            </a:r>
          </a:p>
        </p:txBody>
      </p:sp>
      <p:sp>
        <p:nvSpPr>
          <p:cNvPr id="6" name="heading-12-5">
            <a:extLst xmlns:a="http://schemas.openxmlformats.org/drawingml/2006/main">
              <a:ext uri="{FF2B5EF4-FFF2-40B4-BE49-F238E27FC236}">
                <a16:creationId xmlns:a16="http://schemas.microsoft.com/office/drawing/2014/main" id="{42F2BB47-3B98-4018-9CE7-C093C2AA8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71800"/>
            <a:ext cx="300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8C96A"/>
                </a:solidFill>
                <a:latin typeface="Arial"/>
                <a:ea typeface="Arial"/>
                <a:cs typeface="Arial"/>
              </a:rPr>
              <a:t>02  Review</a:t>
            </a:r>
          </a:p>
        </p:txBody>
      </p:sp>
      <p:sp>
        <p:nvSpPr>
          <p:cNvPr id="7" name="body-12-6">
            <a:extLst xmlns:a="http://schemas.openxmlformats.org/drawingml/2006/main">
              <a:ext uri="{FF2B5EF4-FFF2-40B4-BE49-F238E27FC236}">
                <a16:creationId xmlns:a16="http://schemas.microsoft.com/office/drawing/2014/main" id="{24F833C1-B035-4424-8BEB-3B8A6299A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2971800"/>
            <a:ext cx="742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Control hears the new alert and opens the pending report.</a:t>
            </a:r>
          </a:p>
        </p:txBody>
      </p:sp>
      <p:sp>
        <p:nvSpPr>
          <p:cNvPr id="8" name="heading-12-7">
            <a:extLst xmlns:a="http://schemas.openxmlformats.org/drawingml/2006/main">
              <a:ext uri="{FF2B5EF4-FFF2-40B4-BE49-F238E27FC236}">
                <a16:creationId xmlns:a16="http://schemas.microsoft.com/office/drawing/2014/main" id="{58643B8E-2B47-483F-9730-940AFEE73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52875"/>
            <a:ext cx="300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8C96A"/>
                </a:solidFill>
                <a:latin typeface="Arial"/>
                <a:ea typeface="Arial"/>
                <a:cs typeface="Arial"/>
              </a:rPr>
              <a:t>03  Respond</a:t>
            </a:r>
          </a:p>
        </p:txBody>
      </p:sp>
      <p:sp>
        <p:nvSpPr>
          <p:cNvPr id="9" name="body-12-8">
            <a:extLst xmlns:a="http://schemas.openxmlformats.org/drawingml/2006/main">
              <a:ext uri="{FF2B5EF4-FFF2-40B4-BE49-F238E27FC236}">
                <a16:creationId xmlns:a16="http://schemas.microsoft.com/office/drawing/2014/main" id="{B2C39AF4-D32B-49A9-A8D9-89987DEDD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3952875"/>
            <a:ext cx="742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Control sends a selected officer and calls the originating officer back.</a:t>
            </a:r>
          </a:p>
        </p:txBody>
      </p:sp>
      <p:sp>
        <p:nvSpPr>
          <p:cNvPr id="10" name="heading-12-9">
            <a:extLst xmlns:a="http://schemas.openxmlformats.org/drawingml/2006/main">
              <a:ext uri="{FF2B5EF4-FFF2-40B4-BE49-F238E27FC236}">
                <a16:creationId xmlns:a16="http://schemas.microsoft.com/office/drawing/2014/main" id="{3555F732-8EBC-4DE5-B7E3-231D99B4B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33950"/>
            <a:ext cx="300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325" b="1">
                <a:solidFill>
                  <a:srgbClr val="E8C96A"/>
                </a:solidFill>
                <a:latin typeface="Arial"/>
                <a:ea typeface="Arial"/>
                <a:cs typeface="Arial"/>
              </a:defRPr>
            </a:pPr>
            <a:r>
              <a:rPr sz="2325" b="1">
                <a:solidFill>
                  <a:srgbClr val="E8C96A"/>
                </a:solidFill>
                <a:latin typeface="Arial"/>
                <a:ea typeface="Arial"/>
                <a:cs typeface="Arial"/>
              </a:rPr>
              <a:t>04  Follow up</a:t>
            </a:r>
          </a:p>
        </p:txBody>
      </p:sp>
      <p:sp>
        <p:nvSpPr>
          <p:cNvPr id="11" name="body-12-10">
            <a:extLst xmlns:a="http://schemas.openxmlformats.org/drawingml/2006/main">
              <a:ext uri="{FF2B5EF4-FFF2-40B4-BE49-F238E27FC236}">
                <a16:creationId xmlns:a16="http://schemas.microsoft.com/office/drawing/2014/main" id="{AF43BBB0-AB83-479D-8920-0092DE984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75" y="4933950"/>
            <a:ext cx="7429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75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Control acknowledges the report and tracks responder acceptance.</a:t>
            </a:r>
          </a:p>
        </p:txBody>
      </p:sp>
    </p:spTree>
    <p:extLst>
      <p:ext uri="{BB962C8B-B14F-4D97-AF65-F5344CB8AC3E}">
        <p14:creationId xmlns:p14="http://schemas.microsoft.com/office/powerpoint/2010/main" val="145197289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ing-13-0">
            <a:extLst xmlns:a="http://schemas.openxmlformats.org/drawingml/2006/main">
              <a:ext uri="{FF2B5EF4-FFF2-40B4-BE49-F238E27FC236}">
                <a16:creationId xmlns:a16="http://schemas.microsoft.com/office/drawing/2014/main" id="{08A3C906-8310-450D-86DA-85DA5900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Illustrative scenario: a number changes hands</a:t>
            </a:r>
          </a:p>
        </p:txBody>
      </p:sp>
      <p:sp>
        <p:nvSpPr>
          <p:cNvPr id="2" name="body-13-1">
            <a:extLst xmlns:a="http://schemas.openxmlformats.org/drawingml/2006/main">
              <a:ext uri="{FF2B5EF4-FFF2-40B4-BE49-F238E27FC236}">
                <a16:creationId xmlns:a16="http://schemas.microsoft.com/office/drawing/2014/main" id="{9578B7E1-E745-40C3-AEAB-A0DD7B790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13-2">
            <a:extLst xmlns:a="http://schemas.openxmlformats.org/drawingml/2006/main">
              <a:ext uri="{FF2B5EF4-FFF2-40B4-BE49-F238E27FC236}">
                <a16:creationId xmlns:a16="http://schemas.microsoft.com/office/drawing/2014/main" id="{438D5FCE-6A2C-4F1D-9618-1F1578818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4" name="heading-13-3">
            <a:extLst xmlns:a="http://schemas.openxmlformats.org/drawingml/2006/main">
              <a:ext uri="{FF2B5EF4-FFF2-40B4-BE49-F238E27FC236}">
                <a16:creationId xmlns:a16="http://schemas.microsoft.com/office/drawing/2014/main" id="{C6352BA5-EF2C-4FA2-9958-1D1EB02E1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Earlier assignment</a:t>
            </a:r>
          </a:p>
        </p:txBody>
      </p:sp>
      <p:sp>
        <p:nvSpPr>
          <p:cNvPr id="5" name="body-13-4">
            <a:extLst xmlns:a="http://schemas.openxmlformats.org/drawingml/2006/main">
              <a:ext uri="{FF2B5EF4-FFF2-40B4-BE49-F238E27FC236}">
                <a16:creationId xmlns:a16="http://schemas.microsoft.com/office/drawing/2014/main" id="{C15A5DE6-F849-459F-8572-6F9C60370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86050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The first person’s record retains the retired number and dates.</a:t>
            </a:r>
          </a:p>
        </p:txBody>
      </p:sp>
      <p:sp>
        <p:nvSpPr>
          <p:cNvPr id="6" name="heading-13-5">
            <a:extLst xmlns:a="http://schemas.openxmlformats.org/drawingml/2006/main">
              <a:ext uri="{FF2B5EF4-FFF2-40B4-BE49-F238E27FC236}">
                <a16:creationId xmlns:a16="http://schemas.microsoft.com/office/drawing/2014/main" id="{A9CAE3E1-77E6-492D-92B7-C73CC156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76450"/>
            <a:ext cx="49339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75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Later assignment</a:t>
            </a:r>
          </a:p>
        </p:txBody>
      </p:sp>
      <p:sp>
        <p:nvSpPr>
          <p:cNvPr id="7" name="body-13-6">
            <a:extLst xmlns:a="http://schemas.openxmlformats.org/drawingml/2006/main">
              <a:ext uri="{FF2B5EF4-FFF2-40B4-BE49-F238E27FC236}">
                <a16:creationId xmlns:a16="http://schemas.microsoft.com/office/drawing/2014/main" id="{2BC37EDA-F45C-48C0-B39F-19B8451B9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86050"/>
            <a:ext cx="49339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The second person’s current contact record reflects the later assignment.</a:t>
            </a:r>
          </a:p>
        </p:txBody>
      </p:sp>
      <p:sp>
        <p:nvSpPr>
          <p:cNvPr id="8" name="body-13-7">
            <a:extLst xmlns:a="http://schemas.openxmlformats.org/drawingml/2006/main">
              <a:ext uri="{FF2B5EF4-FFF2-40B4-BE49-F238E27FC236}">
                <a16:creationId xmlns:a16="http://schemas.microsoft.com/office/drawing/2014/main" id="{804611EA-6C8A-49BC-B83B-658CB8400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05350"/>
            <a:ext cx="108204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The investigator reviews time, identifiers and case context before deciding what the overlap means.</a:t>
            </a:r>
          </a:p>
        </p:txBody>
      </p:sp>
    </p:spTree>
    <p:extLst>
      <p:ext uri="{BB962C8B-B14F-4D97-AF65-F5344CB8AC3E}">
        <p14:creationId xmlns:p14="http://schemas.microsoft.com/office/powerpoint/2010/main" val="154442167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heading-14-0">
            <a:extLst xmlns:a="http://schemas.openxmlformats.org/drawingml/2006/main">
              <a:ext uri="{FF2B5EF4-FFF2-40B4-BE49-F238E27FC236}">
                <a16:creationId xmlns:a16="http://schemas.microsoft.com/office/drawing/2014/main" id="{828B9D9B-DF29-4869-B4BD-1911CD6E3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A pilot with measured acceptance criteria</a:t>
            </a:r>
          </a:p>
        </p:txBody>
      </p:sp>
      <p:sp>
        <p:nvSpPr>
          <p:cNvPr id="2" name="body-14-1">
            <a:extLst xmlns:a="http://schemas.openxmlformats.org/drawingml/2006/main">
              <a:ext uri="{FF2B5EF4-FFF2-40B4-BE49-F238E27FC236}">
                <a16:creationId xmlns:a16="http://schemas.microsoft.com/office/drawing/2014/main" id="{A5B6F185-E41E-42CC-A62E-22293FDCC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3" name="body-14-2">
            <a:extLst xmlns:a="http://schemas.openxmlformats.org/drawingml/2006/main">
              <a:ext uri="{FF2B5EF4-FFF2-40B4-BE49-F238E27FC236}">
                <a16:creationId xmlns:a16="http://schemas.microsoft.com/office/drawing/2014/main" id="{38E12AA2-1EC7-42A8-8878-34ED2BDC7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4" name="heading-14-3">
            <a:extLst xmlns:a="http://schemas.openxmlformats.org/drawingml/2006/main">
              <a:ext uri="{FF2B5EF4-FFF2-40B4-BE49-F238E27FC236}">
                <a16:creationId xmlns:a16="http://schemas.microsoft.com/office/drawing/2014/main" id="{3F4C50F5-A285-476F-AECF-F730CBBB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9A761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5" name="heading-14-4">
            <a:extLst xmlns:a="http://schemas.openxmlformats.org/drawingml/2006/main">
              <a:ext uri="{FF2B5EF4-FFF2-40B4-BE49-F238E27FC236}">
                <a16:creationId xmlns:a16="http://schemas.microsoft.com/office/drawing/2014/main" id="{AF31C9FC-7D5E-44B3-A6DC-8336CF1FF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1962150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Scope and authority</a:t>
            </a:r>
          </a:p>
        </p:txBody>
      </p:sp>
      <p:sp>
        <p:nvSpPr>
          <p:cNvPr id="6" name="body-14-5">
            <a:extLst xmlns:a="http://schemas.openxmlformats.org/drawingml/2006/main">
              <a:ext uri="{FF2B5EF4-FFF2-40B4-BE49-F238E27FC236}">
                <a16:creationId xmlns:a16="http://schemas.microsoft.com/office/drawing/2014/main" id="{E5EFB5D2-820C-4949-B7D0-1AB4D0AE3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62150"/>
            <a:ext cx="56007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Users, records, integrations and permitted uses</a:t>
            </a:r>
          </a:p>
        </p:txBody>
      </p:sp>
      <p:sp>
        <p:nvSpPr>
          <p:cNvPr id="7" name="heading-14-6">
            <a:extLst xmlns:a="http://schemas.openxmlformats.org/drawingml/2006/main">
              <a:ext uri="{FF2B5EF4-FFF2-40B4-BE49-F238E27FC236}">
                <a16:creationId xmlns:a16="http://schemas.microsoft.com/office/drawing/2014/main" id="{4214DB78-0334-40DD-9B85-F9DEDBCC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9A761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8" name="heading-14-7">
            <a:extLst xmlns:a="http://schemas.openxmlformats.org/drawingml/2006/main">
              <a:ext uri="{FF2B5EF4-FFF2-40B4-BE49-F238E27FC236}">
                <a16:creationId xmlns:a16="http://schemas.microsoft.com/office/drawing/2014/main" id="{81B689FC-C95E-4424-B3B1-F15EF7858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952750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Representative trial</a:t>
            </a:r>
          </a:p>
        </p:txBody>
      </p:sp>
      <p:sp>
        <p:nvSpPr>
          <p:cNvPr id="9" name="body-14-8">
            <a:extLst xmlns:a="http://schemas.openxmlformats.org/drawingml/2006/main">
              <a:ext uri="{FF2B5EF4-FFF2-40B4-BE49-F238E27FC236}">
                <a16:creationId xmlns:a16="http://schemas.microsoft.com/office/drawing/2014/main" id="{B8BBB134-FF34-4846-A827-C9A37FED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952750"/>
            <a:ext cx="56007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Target scanners, cameras, Android devices and network conditions</a:t>
            </a:r>
          </a:p>
        </p:txBody>
      </p:sp>
      <p:sp>
        <p:nvSpPr>
          <p:cNvPr id="10" name="heading-14-9">
            <a:extLst xmlns:a="http://schemas.openxmlformats.org/drawingml/2006/main">
              <a:ext uri="{FF2B5EF4-FFF2-40B4-BE49-F238E27FC236}">
                <a16:creationId xmlns:a16="http://schemas.microsoft.com/office/drawing/2014/main" id="{2432D42F-2D7A-47CA-8A32-9781173D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9A761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1" name="heading-14-10">
            <a:extLst xmlns:a="http://schemas.openxmlformats.org/drawingml/2006/main">
              <a:ext uri="{FF2B5EF4-FFF2-40B4-BE49-F238E27FC236}">
                <a16:creationId xmlns:a16="http://schemas.microsoft.com/office/drawing/2014/main" id="{D85B56E1-23A4-46BD-8867-8721E3C7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943350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Operational testing</a:t>
            </a:r>
          </a:p>
        </p:txBody>
      </p:sp>
      <p:sp>
        <p:nvSpPr>
          <p:cNvPr id="12" name="body-14-11">
            <a:extLst xmlns:a="http://schemas.openxmlformats.org/drawingml/2006/main">
              <a:ext uri="{FF2B5EF4-FFF2-40B4-BE49-F238E27FC236}">
                <a16:creationId xmlns:a16="http://schemas.microsoft.com/office/drawing/2014/main" id="{BB741FB0-9227-4778-83E9-FF6D409E0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943350"/>
            <a:ext cx="56007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False matches, dropped calls, offline retry and backup restoration</a:t>
            </a:r>
          </a:p>
        </p:txBody>
      </p:sp>
      <p:sp>
        <p:nvSpPr>
          <p:cNvPr id="13" name="heading-14-12">
            <a:extLst xmlns:a="http://schemas.openxmlformats.org/drawingml/2006/main">
              <a:ext uri="{FF2B5EF4-FFF2-40B4-BE49-F238E27FC236}">
                <a16:creationId xmlns:a16="http://schemas.microsoft.com/office/drawing/2014/main" id="{D87F56E0-758C-4CB4-B4ED-2D24C913F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66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550" b="1">
                <a:solidFill>
                  <a:srgbClr val="9A7615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9A761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heading-14-13">
            <a:extLst xmlns:a="http://schemas.openxmlformats.org/drawingml/2006/main">
              <a:ext uri="{FF2B5EF4-FFF2-40B4-BE49-F238E27FC236}">
                <a16:creationId xmlns:a16="http://schemas.microsoft.com/office/drawing/2014/main" id="{C046DD25-86E5-4E0E-B637-111DCE3BE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33950"/>
            <a:ext cx="385762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25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Acceptance and expansion</a:t>
            </a:r>
          </a:p>
        </p:txBody>
      </p:sp>
      <p:sp>
        <p:nvSpPr>
          <p:cNvPr id="15" name="body-14-14">
            <a:extLst xmlns:a="http://schemas.openxmlformats.org/drawingml/2006/main">
              <a:ext uri="{FF2B5EF4-FFF2-40B4-BE49-F238E27FC236}">
                <a16:creationId xmlns:a16="http://schemas.microsoft.com/office/drawing/2014/main" id="{B0B0D383-70A6-4E09-B5AB-CA7B6726C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933950"/>
            <a:ext cx="5600700" cy="752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Recorded results against agreed criteria</a:t>
            </a:r>
          </a:p>
        </p:txBody>
      </p:sp>
    </p:spTree>
    <p:extLst>
      <p:ext uri="{BB962C8B-B14F-4D97-AF65-F5344CB8AC3E}">
        <p14:creationId xmlns:p14="http://schemas.microsoft.com/office/powerpoint/2010/main" val="11840002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82C1E1E6-9D84-4728-9B52-9BF6B7A67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Approved workspace access</a:t>
            </a:r>
          </a:p>
        </p:txBody>
      </p:sp>
      <p:sp>
        <p:nvSpPr>
          <p:cNvPr id="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5B377E6-2E39-4579-B7BB-86753C15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Installation approval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E61A38B-23BE-4A87-9200-E2C3E6000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431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Register each installation once. An authorised administrator approves its device key.</a:t>
            </a:r>
          </a:p>
        </p:txBody>
      </p:sp>
      <p:sp>
        <p:nvSpPr>
          <p:cNvPr id="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C40A2CB3-0C75-42FF-B3D4-4CA6A09F3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Device checks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5A0B5E4-643C-4312-8D29-F1ECCC36F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8765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The server checks that the installation is approved and rejects reused or expired requests.</a:t>
            </a:r>
          </a:p>
        </p:txBody>
      </p:sp>
      <p:sp>
        <p:nvSpPr>
          <p:cNvPr id="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29AF370-01B3-4F87-8557-317118CAA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Account verification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A770A42-86C0-4077-ABCA-62E4A1F08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8100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An authorised account supplies a current authenticator code when verification is required.</a:t>
            </a:r>
          </a:p>
        </p:txBody>
      </p:sp>
      <p:sp>
        <p:nvSpPr>
          <p:cNvPr id="8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3CEE9140-E4B6-4154-8EED-CE18A517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434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Idle stop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33FF4BB8-9967-4B3B-B86F-82F0F00BF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434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After one hour without application traffic, the client stops until the user presses Start.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03ABC397-D684-47D5-91C9-08C464F45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The client carries Sentinel ID traffic only. The browser uses a random local port.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091B85F3-7949-4B84-A36A-346B86F81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8D9944BD-63C7-4C66-AD02-0D7F21B2D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2594872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0E0DA3B7-7EF6-4B23-AF5D-F63ECC41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Public gateway, private application</a:t>
            </a:r>
          </a:p>
        </p:txBody>
      </p:sp>
      <p:sp>
        <p:nvSpPr>
          <p:cNvPr id="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9CB198C8-3EFC-4B58-A92E-1C5EB373C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Separate gateway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7C94ADA4-CC66-4140-8B70-A90153BA5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431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Browser pages, APIs, uploads and live connections travel through the HTTPS gateway.</a:t>
            </a:r>
          </a:p>
        </p:txBody>
      </p:sp>
      <p:sp>
        <p:nvSpPr>
          <p:cNvPr id="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0E66735-E051-4B7B-A46E-1282EBE75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Private connection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41C06D1-DD87-4249-A72C-A9DC5E4E6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8765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The application server connects to the gateway. Staff do not connect directly to the private server.</a:t>
            </a:r>
          </a:p>
        </p:txBody>
      </p:sp>
      <p:sp>
        <p:nvSpPr>
          <p:cNvPr id="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0D39D969-AA12-42ED-B4C9-47EAD3671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Field and partner APIs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4AE8623-11F2-4A1B-B562-1A5833A1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8100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Approved Field devices and scoped APIs use their own controls without a desktop client.</a:t>
            </a:r>
          </a:p>
        </p:txBody>
      </p:sp>
      <p:sp>
        <p:nvSpPr>
          <p:cNvPr id="8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5452D36-639A-404C-B71C-DDD63CFD0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434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Private infrastructure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3A27288-38B1-4579-9CC1-00DAA6307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434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The application and database can stay on a protected network with access through the gateway.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52A3C564-1734-474E-BDF6-E73F46E8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Plan gateway capacity around the number of connections and the amount of video and other traffic.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B65E8676-1757-4505-AADE-D6E068552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332B4BA6-7B63-46F0-9787-972DF1FE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05525294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A489245-87AC-4F93-962A-E777A0A06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Sessions and temporary permissions</a:t>
            </a:r>
          </a:p>
        </p:txBody>
      </p:sp>
      <p:sp>
        <p:nvSpPr>
          <p:cNvPr id="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3B752AF5-9BB8-4316-8FA4-026DA7906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One active login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C9B12E5-2058-45F6-933B-2804D952E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431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 new login replaces the previous device session for that account.</a:t>
            </a:r>
          </a:p>
        </p:txBody>
      </p:sp>
      <p:sp>
        <p:nvSpPr>
          <p:cNvPr id="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E2BCC4F9-2252-4043-BA77-856C333E1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Authenticator policy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5DA62FD-27DF-41B6-92F0-A846EE72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8765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Eligible web users see the compulsory enrolment countdown and profile security controls.</a:t>
            </a:r>
          </a:p>
        </p:txBody>
      </p:sp>
      <p:sp>
        <p:nvSpPr>
          <p:cNvPr id="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374F1AE-7F82-4F71-83C8-2DF31CDF8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Permission expiry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D413C54-36D1-42BC-9602-EACA3DF48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8100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Authorised staff grant additional permissions for a selected number of days.</a:t>
            </a:r>
          </a:p>
        </p:txBody>
      </p:sp>
      <p:sp>
        <p:nvSpPr>
          <p:cNvPr id="8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84652BA5-1CB3-40F2-BD3E-482AB60F3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434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Recovery and access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5930476-5F77-45AA-B8E8-44D5B192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434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Password and security changes end earlier sessions. Recovery codes help users regain access.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F3F41111-B41A-4BD9-8EDC-530AA7FA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Native Field sessions follow approved-device controls instead of the web OTP requirement.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E2A1BF2A-A42A-4659-AF69-7BAD8D47D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58BDF7B7-3945-4D31-B253-B20240394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96627214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21716CCE-6171-4E1A-8D22-CB27D1D2C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Team scope and sensitive changes</a:t>
            </a:r>
          </a:p>
        </p:txBody>
      </p:sp>
      <p:sp>
        <p:nvSpPr>
          <p:cNvPr id="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47AE1DE-1BC8-460B-A9AE-0846B1150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Case review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99C6787-209B-463E-98A9-636A3DE89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431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Unit / Station and agency permissions determine who may approve a case.</a:t>
            </a:r>
          </a:p>
        </p:txBody>
      </p:sp>
      <p:sp>
        <p:nvSpPr>
          <p:cNvPr id="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68CE3DA9-9025-4283-BC80-613BF7EA2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Identity suggestions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57D4E38-492F-40BC-A4FA-FC4C0950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8765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Review proposed case links, missing biometrics and possible duplicate people.</a:t>
            </a:r>
          </a:p>
        </p:txBody>
      </p:sp>
      <p:sp>
        <p:nvSpPr>
          <p:cNvPr id="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CD286423-6AF7-44AA-8CD7-4F20541CC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Biometric removal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060ECAF5-41B6-4C8E-9638-EC17EEEE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8100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 dedicated removal permission and special approval protect deletion requests.</a:t>
            </a:r>
          </a:p>
        </p:txBody>
      </p:sp>
      <p:sp>
        <p:nvSpPr>
          <p:cNvPr id="8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E5E0D9CA-CA0E-41E2-8438-0D0CABFA6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434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Evidence and activity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22604D54-F2BE-4DD6-B6BE-3A760FA3D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434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Check evidence for file changes, review its handling history and control who can download records.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2558AEF7-197A-43FF-8643-E5C7D43BC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Self-review follows the configured approval policy. A biometric candidate remains a lead.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F14B0093-4AD0-439F-A890-A1E94411E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FDCE08B2-D45B-434B-8775-9BDA76AE4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52555152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0BC2F5A-E496-4776-9722-9F961227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Site security and live detection</a:t>
            </a:r>
          </a:p>
        </p:txBody>
      </p:sp>
      <p:sp>
        <p:nvSpPr>
          <p:cNvPr id="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60F7A97-2952-4E3C-A243-5D67DECFB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Register the site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F9A5AFC-2676-41AF-AF72-8D9CA9E3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431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Record its location, assigned cameras, operating period and detection rules.</a:t>
            </a:r>
          </a:p>
        </p:txBody>
      </p:sp>
      <p:sp>
        <p:nvSpPr>
          <p:cNvPr id="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DEDF5C2D-BB59-4B38-957B-3C26923E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Review camera coverage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97C6F9D-620A-4FEA-BBBC-A7CDFBEDD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8765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Connect supported sources and check capture quality, placement and network reachability.</a:t>
            </a:r>
          </a:p>
        </p:txBody>
      </p:sp>
      <p:sp>
        <p:nvSpPr>
          <p:cNvPr id="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6B5B9841-3547-4105-B55D-BF2FDA4D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Preview on request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797888E-23A5-48D0-B813-A28D69F3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8100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Start and stop individual previews. Opening the site does not automatically play every camera.</a:t>
            </a:r>
          </a:p>
        </p:txBody>
      </p:sp>
      <p:sp>
        <p:nvSpPr>
          <p:cNvPr id="8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61B5B2C5-9874-4DE5-A913-C6FEC81C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434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Detect and respond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ECF0E11-941F-442E-BE85-F3205FFA9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434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Configured background detection, watchlist matches and site rules feed alerts and response workflows.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8F90842F-99B5-4DF1-8856-2AD4260EC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Background monitoring requires connected cameras, enabled rules and working detection workers.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E936594F-1569-4BF9-BAFC-FC6DEE6F5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EF85B0C6-7660-41A5-AE0E-17C9B51D3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62741698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29AFEA0-A76E-4BC4-96E5-FB6D57D1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3600" b="1">
                <a:solidFill>
                  <a:srgbClr val="0B1A33"/>
                </a:solidFill>
                <a:latin typeface="Georgia"/>
                <a:ea typeface="Georgia"/>
                <a:cs typeface="Georgia"/>
              </a:defRPr>
            </a:pPr>
            <a:r>
              <a:rPr sz="3600" b="1">
                <a:solidFill>
                  <a:srgbClr val="0B1A33"/>
                </a:solidFill>
                <a:latin typeface="Georgia"/>
                <a:ea typeface="Georgia"/>
                <a:cs typeface="Georgia"/>
              </a:rPr>
              <a:t>Training with validation before activation</a:t>
            </a:r>
          </a:p>
        </p:txBody>
      </p:sp>
      <p:sp>
        <p:nvSpPr>
          <p:cNvPr id="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3FA0980-0BBA-44BD-A814-A044C4790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Collect and label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37E69B0-CC17-4B25-B67E-304627E38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19431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Add authorised pictures, draw object boxes and include representative background scenes.</a:t>
            </a:r>
          </a:p>
        </p:txBody>
      </p:sp>
      <p:sp>
        <p:nvSpPr>
          <p:cNvPr id="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B5E0525-F43D-4DAD-BDCB-F7706AE78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765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Continue training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0D788255-61B2-4EC9-B407-75668F5D9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28765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Add examples to existing data or continue from a previous model without replacing the active one first.</a:t>
            </a:r>
          </a:p>
        </p:txBody>
      </p:sp>
      <p:sp>
        <p:nvSpPr>
          <p:cNvPr id="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DB7C47ED-012E-43A6-A840-097E18F6F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Separate test data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BFF6AF87-07F0-4FE8-A745-21CFDE723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81000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Keep test pictures out of training. Check for missed objects and false alarms across complete camera images.</a:t>
            </a:r>
          </a:p>
        </p:txBody>
      </p:sp>
      <p:sp>
        <p:nvSpPr>
          <p:cNvPr id="8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7DFBD8DB-5306-4300-8BE9-0B50FDB69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4345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100" b="1">
                <a:solidFill>
                  <a:srgbClr val="0B1A33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0B1A33"/>
                </a:solidFill>
                <a:latin typeface="Arial"/>
                <a:ea typeface="Arial"/>
                <a:cs typeface="Arial"/>
              </a:rPr>
              <a:t>Review before use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FD0BA8DA-3198-42ED-8ACA-1F6C1BB1E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4743450"/>
            <a:ext cx="73152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24334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24334B"/>
                </a:solidFill>
                <a:latin typeface="Arial"/>
                <a:ea typeface="Arial"/>
                <a:cs typeface="Arial"/>
              </a:rPr>
              <a:t>Review a model’s test results before activating it. A failed training run leaves the previous model in place.</a:t>
            </a:r>
          </a:p>
        </p:txBody>
      </p:sp>
      <p:sp>
        <p:nvSpPr>
          <p:cNvPr id="10" name="body">
            <a:extLst xmlns:a="http://schemas.openxmlformats.org/drawingml/2006/main">
              <a:ext uri="{FF2B5EF4-FFF2-40B4-BE49-F238E27FC236}">
                <a16:creationId xmlns:a16="http://schemas.microsoft.com/office/drawing/2014/main" id="{1316A94F-9582-4356-96DF-A6239E2E5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575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Test detection with the cameras and conditions where it will be used.</a:t>
            </a:r>
          </a:p>
        </p:txBody>
      </p:sp>
      <p:sp>
        <p:nvSpPr>
          <p:cNvPr id="11" name="body">
            <a:extLst xmlns:a="http://schemas.openxmlformats.org/drawingml/2006/main">
              <a:ext uri="{FF2B5EF4-FFF2-40B4-BE49-F238E27FC236}">
                <a16:creationId xmlns:a16="http://schemas.microsoft.com/office/drawing/2014/main" id="{CD71EB81-8FCA-4055-9E76-315B1E3F6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12" name="body">
            <a:extLst xmlns:a="http://schemas.openxmlformats.org/drawingml/2006/main">
              <a:ext uri="{FF2B5EF4-FFF2-40B4-BE49-F238E27FC236}">
                <a16:creationId xmlns:a16="http://schemas.microsoft.com/office/drawing/2014/main" id="{9BE5C89E-14C0-41AC-8B9B-2DF6CB89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67085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86792219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B1A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ody-15-0">
            <a:extLst xmlns:a="http://schemas.openxmlformats.org/drawingml/2006/main">
              <a:ext uri="{FF2B5EF4-FFF2-40B4-BE49-F238E27FC236}">
                <a16:creationId xmlns:a16="http://schemas.microsoft.com/office/drawing/2014/main" id="{82559AAF-F6B4-4486-ACA2-6D510433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B8C5DD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B8C5DD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2" name="body-15-1">
            <a:extLst xmlns:a="http://schemas.openxmlformats.org/drawingml/2006/main">
              <a:ext uri="{FF2B5EF4-FFF2-40B4-BE49-F238E27FC236}">
                <a16:creationId xmlns:a16="http://schemas.microsoft.com/office/drawing/2014/main" id="{2DA1DAE8-2AE0-4441-8C86-399A444D9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1350" b="0">
                <a:solidFill>
                  <a:srgbClr val="D4AF37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4AF37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0A023A-B37E-4AE5-9F7D-761F945C67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16b6cc1b9e48be">
            <a:extLst>
              <a:ext uri="{96DAC541-7B7A-43D3-8B79-37D633B846F1}">
                <asvg:svgBlip xmlns:asvg="http://schemas.microsoft.com/office/drawing/2016/SVG/main" r:embed="Rbdfbe622ebe9425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723900" y="628650"/>
            <a:ext cx="857250" cy="857250"/>
          </a:xfrm>
          <a:prstGeom xmlns:a="http://schemas.openxmlformats.org/drawingml/2006/main" prst="rect">
            <a:avLst/>
          </a:prstGeom>
        </p:spPr>
      </p:pic>
      <p:sp>
        <p:nvSpPr>
          <p:cNvPr id="4" name="heading-15-2">
            <a:extLst xmlns:a="http://schemas.openxmlformats.org/drawingml/2006/main">
              <a:ext uri="{FF2B5EF4-FFF2-40B4-BE49-F238E27FC236}">
                <a16:creationId xmlns:a16="http://schemas.microsoft.com/office/drawing/2014/main" id="{372B57DA-E45F-432D-9605-74208351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10668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defPPr>
            <a:lvl1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1pPr>
            <a:lvl2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2pPr>
            <a:lvl3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3pPr>
            <a:lvl4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4pPr>
            <a:lvl5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5pPr>
            <a:lvl6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6pPr>
            <a:lvl7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7pPr>
            <a:lvl8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8pPr>
            <a:lvl9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lvl9pPr>
          </a:lstStyle>
          <a:p xmlns:a="http://schemas.openxmlformats.org/drawingml/2006/main">
            <a: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55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Your workflow,</a:t>
            </a:r>
          </a:p>
          <a:p xmlns:a="http://schemas.openxmlformats.org/drawingml/2006/main">
            <a:pPr>
              <a:buNone/>
              <a:defRPr sz="5550" b="1">
                <a:solidFill>
                  <a:srgbClr val="FFFFFF"/>
                </a:solidFill>
                <a:latin typeface="Georgia"/>
                <a:ea typeface="Georgia"/>
                <a:cs typeface="Georgia"/>
              </a:defRPr>
            </a:pPr>
            <a:r>
              <a:rPr sz="5550" b="1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demonstrated</a:t>
            </a:r>
          </a:p>
        </p:txBody>
      </p:sp>
      <p:sp>
        <p:nvSpPr>
          <p:cNvPr id="5" name="body-15-3">
            <a:extLst xmlns:a="http://schemas.openxmlformats.org/drawingml/2006/main">
              <a:ext uri="{FF2B5EF4-FFF2-40B4-BE49-F238E27FC236}">
                <a16:creationId xmlns:a16="http://schemas.microsoft.com/office/drawing/2014/main" id="{F9920688-E38D-45DF-97C7-BBBFE2D9D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57700"/>
            <a:ext cx="10477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3300" b="0">
                <a:solidFill>
                  <a:srgbClr val="E8C96A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E8C96A"/>
                </a:solidFill>
                <a:latin typeface="Arial"/>
                <a:ea typeface="Arial"/>
                <a:cs typeface="Arial"/>
              </a:rPr>
              <a:t>SentinelSecureID.com</a:t>
            </a:r>
          </a:p>
        </p:txBody>
      </p:sp>
      <p:sp>
        <p:nvSpPr>
          <p:cNvPr id="6" name="body-15-4">
            <a:extLst xmlns:a="http://schemas.openxmlformats.org/drawingml/2006/main">
              <a:ext uri="{FF2B5EF4-FFF2-40B4-BE49-F238E27FC236}">
                <a16:creationId xmlns:a16="http://schemas.microsoft.com/office/drawing/2014/main" id="{716ABDEC-F96D-4D75-8643-94389EDF8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9115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defPPr>
            <a:lvl1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1pPr>
            <a:lvl2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2pPr>
            <a:lvl3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3pPr>
            <a:lvl4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4pPr>
            <a:lvl5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5pPr>
            <a:lvl6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6pPr>
            <a:lvl7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7pPr>
            <a:lvl8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8pPr>
            <a:lvl9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buNone/>
              <a:defRPr sz="2025" b="0">
                <a:solidFill>
                  <a:srgbClr val="CDD5E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CDD5E4"/>
                </a:solidFill>
                <a:latin typeface="Arial"/>
                <a:ea typeface="Arial"/>
                <a:cs typeface="Arial"/>
              </a:rPr>
              <a:t>Demonstrations and proposals: SentinelSecureID.com/support</a:t>
            </a:r>
          </a:p>
        </p:txBody>
      </p:sp>
    </p:spTree>
    <p:extLst>
      <p:ext uri="{BB962C8B-B14F-4D97-AF65-F5344CB8AC3E}">
        <p14:creationId xmlns:p14="http://schemas.microsoft.com/office/powerpoint/2010/main" val="14561272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2026-10-31T16:16:00.3340000Z</dcterms:created>
  <dcterms:modified xsi:type="dcterms:W3CDTF">2026-10-31T16:16:00.3340000Z</dcterms:modified>
</coreProperties>
</file>