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10926edb8644434" /><Relationship Type="http://schemas.openxmlformats.org/officeDocument/2006/relationships/extended-properties" Target="/docProps/app.xml" Id="R249adc20c8e94f47" /><Relationship Type="http://schemas.openxmlformats.org/officeDocument/2006/relationships/officeDocument" Target="/ppt/presentation.xml" Id="Rbaf907e4f1e846d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d562f670c794d8e"/>
  </p:sldMasterIdLst>
  <p:notesMasterIdLst>
    <p:notesMasterId xmlns:r="http://schemas.openxmlformats.org/officeDocument/2006/relationships" r:id="Rab2a270e0c6f451a"/>
  </p:notesMasterIdLst>
  <p:sldIdLst>
    <p:sldId xmlns:r="http://schemas.openxmlformats.org/officeDocument/2006/relationships" id="256" r:id="R4d1eb3872d874668"/>
    <p:sldId xmlns:r="http://schemas.openxmlformats.org/officeDocument/2006/relationships" id="257" r:id="Raa9a56856291470a"/>
    <p:sldId xmlns:r="http://schemas.openxmlformats.org/officeDocument/2006/relationships" id="258" r:id="Raca16c445cd64ac1"/>
    <p:sldId xmlns:r="http://schemas.openxmlformats.org/officeDocument/2006/relationships" id="259" r:id="Re840f2afc5d340e6"/>
    <p:sldId xmlns:r="http://schemas.openxmlformats.org/officeDocument/2006/relationships" id="260" r:id="R2b1035dba2fb45b1"/>
    <p:sldId xmlns:r="http://schemas.openxmlformats.org/officeDocument/2006/relationships" id="261" r:id="Rc4d07870e90e4b2e"/>
    <p:sldId xmlns:r="http://schemas.openxmlformats.org/officeDocument/2006/relationships" id="262" r:id="R18ec238d8608425a"/>
    <p:sldId xmlns:r="http://schemas.openxmlformats.org/officeDocument/2006/relationships" id="263" r:id="R5f019b8aafa24b1c"/>
    <p:sldId xmlns:r="http://schemas.openxmlformats.org/officeDocument/2006/relationships" id="264" r:id="R23ec7a24b4c342c7"/>
    <p:sldId xmlns:r="http://schemas.openxmlformats.org/officeDocument/2006/relationships" id="265" r:id="R8f3383562cde4708"/>
    <p:sldId xmlns:r="http://schemas.openxmlformats.org/officeDocument/2006/relationships" id="266" r:id="R38d007d862f845f8"/>
    <p:sldId xmlns:r="http://schemas.openxmlformats.org/officeDocument/2006/relationships" id="267" r:id="Rb122826faa0a47a5"/>
    <p:sldId xmlns:r="http://schemas.openxmlformats.org/officeDocument/2006/relationships" id="268" r:id="Rd37a1513fa504582"/>
    <p:sldId xmlns:r="http://schemas.openxmlformats.org/officeDocument/2006/relationships" id="269" r:id="R6470f5bd07fe4d75"/>
    <p:sldId xmlns:r="http://schemas.openxmlformats.org/officeDocument/2006/relationships" id="270" r:id="R4babe87cbf924614"/>
    <p:sldId xmlns:r="http://schemas.openxmlformats.org/officeDocument/2006/relationships" id="271" r:id="R31d2c95d92564394"/>
    <p:sldId xmlns:r="http://schemas.openxmlformats.org/officeDocument/2006/relationships" id="272" r:id="Rff90b5088a4f4e52"/>
    <p:sldId xmlns:r="http://schemas.openxmlformats.org/officeDocument/2006/relationships" id="273" r:id="R0180291e39954f4b"/>
    <p:sldId xmlns:r="http://schemas.openxmlformats.org/officeDocument/2006/relationships" id="274" r:id="R6fe545f3ae29416e"/>
    <p:sldId xmlns:r="http://schemas.openxmlformats.org/officeDocument/2006/relationships" id="275" r:id="Rd2ed12e141f347b0"/>
    <p:sldId xmlns:r="http://schemas.openxmlformats.org/officeDocument/2006/relationships" id="276" r:id="R9966b50d01bb4e16"/>
    <p:sldId xmlns:r="http://schemas.openxmlformats.org/officeDocument/2006/relationships" id="277" r:id="Ra8fa34409e7247ee"/>
    <p:sldId xmlns:r="http://schemas.openxmlformats.org/officeDocument/2006/relationships" id="278" r:id="R0b4adaab470c4d42"/>
    <p:sldId xmlns:r="http://schemas.openxmlformats.org/officeDocument/2006/relationships" id="279" r:id="R83fdc2beba664ed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d6ea06f0074481b" /><Relationship Type="http://schemas.openxmlformats.org/officeDocument/2006/relationships/slideMaster" Target="/ppt/slideMasters/slideMaster1.xml" Id="Rfd562f670c794d8e" /><Relationship Type="http://schemas.openxmlformats.org/officeDocument/2006/relationships/notesMaster" Target="/ppt/notesMasters/notesMaster1.xml" Id="Rab2a270e0c6f451a" /><Relationship Type="http://schemas.openxmlformats.org/officeDocument/2006/relationships/presProps" Target="/ppt/presProps.xml" Id="R9b1ab053c9a049e5" /><Relationship Type="http://schemas.openxmlformats.org/officeDocument/2006/relationships/tableStyles" Target="/ppt/tableStyles.xml" Id="Rf2c55512b7bc4317" /><Relationship Type="http://schemas.openxmlformats.org/officeDocument/2006/relationships/slide" Target="/ppt/slides/slide1.xml" Id="R4d1eb3872d874668" /><Relationship Type="http://schemas.openxmlformats.org/officeDocument/2006/relationships/slide" Target="/ppt/slides/slide2.xml" Id="Raa9a56856291470a" /><Relationship Type="http://schemas.openxmlformats.org/officeDocument/2006/relationships/slide" Target="/ppt/slides/slide3.xml" Id="Raca16c445cd64ac1" /><Relationship Type="http://schemas.openxmlformats.org/officeDocument/2006/relationships/slide" Target="/ppt/slides/slide4.xml" Id="Re840f2afc5d340e6" /><Relationship Type="http://schemas.openxmlformats.org/officeDocument/2006/relationships/slide" Target="/ppt/slides/slide5.xml" Id="R2b1035dba2fb45b1" /><Relationship Type="http://schemas.openxmlformats.org/officeDocument/2006/relationships/slide" Target="/ppt/slides/slide6.xml" Id="Rc4d07870e90e4b2e" /><Relationship Type="http://schemas.openxmlformats.org/officeDocument/2006/relationships/slide" Target="/ppt/slides/slide7.xml" Id="R18ec238d8608425a" /><Relationship Type="http://schemas.openxmlformats.org/officeDocument/2006/relationships/slide" Target="/ppt/slides/slide8.xml" Id="R5f019b8aafa24b1c" /><Relationship Type="http://schemas.openxmlformats.org/officeDocument/2006/relationships/slide" Target="/ppt/slides/slide9.xml" Id="R23ec7a24b4c342c7" /><Relationship Type="http://schemas.openxmlformats.org/officeDocument/2006/relationships/slide" Target="/ppt/slides/slide10.xml" Id="R8f3383562cde4708" /><Relationship Type="http://schemas.openxmlformats.org/officeDocument/2006/relationships/slide" Target="/ppt/slides/slide11.xml" Id="R38d007d862f845f8" /><Relationship Type="http://schemas.openxmlformats.org/officeDocument/2006/relationships/slide" Target="/ppt/slides/slide12.xml" Id="Rb122826faa0a47a5" /><Relationship Type="http://schemas.openxmlformats.org/officeDocument/2006/relationships/slide" Target="/ppt/slides/slide13.xml" Id="Rd37a1513fa504582" /><Relationship Type="http://schemas.openxmlformats.org/officeDocument/2006/relationships/slide" Target="/ppt/slides/slide14.xml" Id="R6470f5bd07fe4d75" /><Relationship Type="http://schemas.openxmlformats.org/officeDocument/2006/relationships/slide" Target="/ppt/slides/slide15.xml" Id="R4babe87cbf924614" /><Relationship Type="http://schemas.openxmlformats.org/officeDocument/2006/relationships/slide" Target="/ppt/slides/slide16.xml" Id="R31d2c95d92564394" /><Relationship Type="http://schemas.openxmlformats.org/officeDocument/2006/relationships/slide" Target="/ppt/slides/slide17.xml" Id="Rff90b5088a4f4e52" /><Relationship Type="http://schemas.openxmlformats.org/officeDocument/2006/relationships/slide" Target="/ppt/slides/slide18.xml" Id="R0180291e39954f4b" /><Relationship Type="http://schemas.openxmlformats.org/officeDocument/2006/relationships/slide" Target="/ppt/slides/slide19.xml" Id="R6fe545f3ae29416e" /><Relationship Type="http://schemas.openxmlformats.org/officeDocument/2006/relationships/slide" Target="/ppt/slides/slide20.xml" Id="Rd2ed12e141f347b0" /><Relationship Type="http://schemas.openxmlformats.org/officeDocument/2006/relationships/slide" Target="/ppt/slides/slide21.xml" Id="R9966b50d01bb4e16" /><Relationship Type="http://schemas.openxmlformats.org/officeDocument/2006/relationships/slide" Target="/ppt/slides/slide22.xml" Id="Ra8fa34409e7247ee" /><Relationship Type="http://schemas.openxmlformats.org/officeDocument/2006/relationships/slide" Target="/ppt/slides/slide23.xml" Id="R0b4adaab470c4d42" /><Relationship Type="http://schemas.openxmlformats.org/officeDocument/2006/relationships/slide" Target="/ppt/slides/slide24.xml" Id="R83fdc2beba664e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4723f57a9524d3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6115fbd6e0d44a2" /><Relationship Type="http://schemas.openxmlformats.org/officeDocument/2006/relationships/notesMaster" Target="/ppt/notesMasters/notesMaster1.xml" Id="R4b2efc1cbb4144a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a9773cce2194e78" /><Relationship Type="http://schemas.openxmlformats.org/officeDocument/2006/relationships/notesMaster" Target="/ppt/notesMasters/notesMaster1.xml" Id="R4deb151a36bd407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c7ba5c2296d4267" /><Relationship Type="http://schemas.openxmlformats.org/officeDocument/2006/relationships/notesMaster" Target="/ppt/notesMasters/notesMaster1.xml" Id="R22fbd50647b2426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de27cc02c85435a" /><Relationship Type="http://schemas.openxmlformats.org/officeDocument/2006/relationships/notesMaster" Target="/ppt/notesMasters/notesMaster1.xml" Id="R6ab01ec60a16454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07f8c4126c24536" /><Relationship Type="http://schemas.openxmlformats.org/officeDocument/2006/relationships/notesMaster" Target="/ppt/notesMasters/notesMaster1.xml" Id="R92f5f387d034485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b1149792f6b4f27" /><Relationship Type="http://schemas.openxmlformats.org/officeDocument/2006/relationships/notesMaster" Target="/ppt/notesMasters/notesMaster1.xml" Id="R76ea45d61fc1469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ae3604bbf764aff" /><Relationship Type="http://schemas.openxmlformats.org/officeDocument/2006/relationships/notesMaster" Target="/ppt/notesMasters/notesMaster1.xml" Id="Rd67434eccc8e49e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a0a6cec01034f73" /><Relationship Type="http://schemas.openxmlformats.org/officeDocument/2006/relationships/notesMaster" Target="/ppt/notesMasters/notesMaster1.xml" Id="R1b0718edd7ea4f7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746862403a24f31" /><Relationship Type="http://schemas.openxmlformats.org/officeDocument/2006/relationships/notesMaster" Target="/ppt/notesMasters/notesMaster1.xml" Id="R323fd1a14025416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6d1a45ef67c4717" /><Relationship Type="http://schemas.openxmlformats.org/officeDocument/2006/relationships/notesMaster" Target="/ppt/notesMasters/notesMaster1.xml" Id="Re35e401311ee4b8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bb358fea50b4c53" /><Relationship Type="http://schemas.openxmlformats.org/officeDocument/2006/relationships/notesMaster" Target="/ppt/notesMasters/notesMaster1.xml" Id="R2ee2443bad7840f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efb12dc0d8f4112" /><Relationship Type="http://schemas.openxmlformats.org/officeDocument/2006/relationships/notesMaster" Target="/ppt/notesMasters/notesMaster1.xml" Id="Rdce3175bdfb1468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e59f072ef6a43cc" /><Relationship Type="http://schemas.openxmlformats.org/officeDocument/2006/relationships/notesMaster" Target="/ppt/notesMasters/notesMaster1.xml" Id="R48e39cfab612495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b354f5c96284901" /><Relationship Type="http://schemas.openxmlformats.org/officeDocument/2006/relationships/notesMaster" Target="/ppt/notesMasters/notesMaster1.xml" Id="R30c7a9197119435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698b46b0a384918" /><Relationship Type="http://schemas.openxmlformats.org/officeDocument/2006/relationships/notesMaster" Target="/ppt/notesMasters/notesMaster1.xml" Id="R389e0b97c9ee4fd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83d1f47704c44cf" /><Relationship Type="http://schemas.openxmlformats.org/officeDocument/2006/relationships/notesMaster" Target="/ppt/notesMasters/notesMaster1.xml" Id="Rdd13fdb900e446c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4efc969dd394d59" /><Relationship Type="http://schemas.openxmlformats.org/officeDocument/2006/relationships/notesMaster" Target="/ppt/notesMasters/notesMaster1.xml" Id="Ra68835e9efc246b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c16e1c6008946ce" /><Relationship Type="http://schemas.openxmlformats.org/officeDocument/2006/relationships/notesMaster" Target="/ppt/notesMasters/notesMaster1.xml" Id="R1332e2ded7c44a2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cd80443ceec4604" /><Relationship Type="http://schemas.openxmlformats.org/officeDocument/2006/relationships/notesMaster" Target="/ppt/notesMasters/notesMaster1.xml" Id="R0f20d4b855e5404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86a7cf742dd407a" /><Relationship Type="http://schemas.openxmlformats.org/officeDocument/2006/relationships/notesMaster" Target="/ppt/notesMasters/notesMaster1.xml" Id="Rd2165bb93dca41d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98670deb3134277" /><Relationship Type="http://schemas.openxmlformats.org/officeDocument/2006/relationships/notesMaster" Target="/ppt/notesMasters/notesMaster1.xml" Id="Rf3e15dbef4cc41f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dbf7eb776fe4e42" /><Relationship Type="http://schemas.openxmlformats.org/officeDocument/2006/relationships/notesMaster" Target="/ppt/notesMasters/notesMaster1.xml" Id="Raf708e9a36ea438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247c219e52d409b" /><Relationship Type="http://schemas.openxmlformats.org/officeDocument/2006/relationships/notesMaster" Target="/ppt/notesMasters/notesMaster1.xml" Id="R50bc102d1b9d4fa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6dfcf2708154146" /><Relationship Type="http://schemas.openxmlformats.org/officeDocument/2006/relationships/notesMaster" Target="/ppt/notesMasters/notesMaster1.xml" Id="Reef0d311194d454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Company camera monitoring and building access tied to accountable records.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proposal</a:t>
            </a:r>
          </a:p>
          <a:p xmlns:a="http://schemas.openxmlformats.org/drawingml/2006/main">
            <a:r>
              <a:t>Prepared for organisations assessing Sentinel SiteGuard. This is a product overview and proposed implementation approach, not a signed offer or statement of completed deployment.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Edition</a:t>
            </a:r>
          </a:p>
          <a:p xmlns:a="http://schemas.openxmlformats.org/drawingml/2006/main">
            <a:r>
              <a:t>31 October 2026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scope</a:t>
            </a:r>
          </a:p>
          <a:p xmlns:a="http://schemas.openxmlformats.org/drawingml/2006/main">
            <a:r>
              <a:t>Sentinel SiteGuard is the facility-security product. It is separate from the national identity system, Sentinel Assure workspaces and Sentinel SkyWatch. Collection permits are a review register, not an ERP or weighbridge integration.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assets/products/siteguard-hero.png</a:t>
            </a:r>
          </a:p>
          <a:p xmlns:a="http://schemas.openxmlformats.org/drawingml/2006/main">
            <a:r>
              <a:t>Generated concept illustration.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Camera monitoring, restricted-area alerts, staff and visitor access, and collection authorizations for company facilities.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Intended team</a:t>
            </a:r>
          </a:p>
          <a:p xmlns:a="http://schemas.openxmlformats.org/drawingml/2006/main">
            <a:r>
              <a:t>Company security managers, control rooms and front-desk teams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Operational outcome</a:t>
            </a:r>
          </a:p>
          <a:p xmlns:a="http://schemas.openxmlformats.org/drawingml/2006/main">
            <a:r>
              <a:t>Camera events and access decisions with records that can be reviewed.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Implementation boundary</a:t>
            </a:r>
          </a:p>
          <a:p xmlns:a="http://schemas.openxmlformats.org/drawingml/2006/main">
            <a:r>
              <a:t>Company camera monitoring and building access tied to accountable records. Requirements depend on the chosen host, inputs, permissions and agreed integration scope.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Decision context</a:t>
            </a:r>
          </a:p>
          <a:p xmlns:a="http://schemas.openxmlformats.org/drawingml/2006/main">
            <a:r>
              <a:t>The organisation retains responsibility for authorised use, staff decisions, source data and commissioning. Illustrative scenarios are examples, not customer testimonials.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assets/products/illustrations/products-scenarios.png</a:t>
            </a:r>
          </a:p>
          <a:p xmlns:a="http://schemas.openxmlformats.org/drawingml/2006/main">
            <a:r>
              <a:t>Generated illustrative scenario; not a customer deployment.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Clear ownership supports accountable operation.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Security manager</a:t>
            </a:r>
          </a:p>
          <a:p xmlns:a="http://schemas.openxmlformats.org/drawingml/2006/main">
            <a:r>
              <a:t>Configure areas and detection policies, register doors/lifts/floors and manage current-assignment permissions.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Front desk</a:t>
            </a:r>
          </a:p>
          <a:p xmlns:a="http://schemas.openxmlformats.org/drawingml/2006/main">
            <a:r>
              <a:t>Register visitors and manage bookings, card issuance and badge returns within assigned permissions.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Guard / operator</a:t>
            </a:r>
          </a:p>
          <a:p xmlns:a="http://schemas.openxmlformats.org/drawingml/2006/main">
            <a:r>
              <a:t>Review camera alerts and check signed credentials at registered points.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Integration gateway</a:t>
            </a:r>
          </a:p>
          <a:p xmlns:a="http://schemas.openxmlformats.org/drawingml/2006/main">
            <a:r>
              <a:t>Use a scoped API key and commissioned vendor driver for mapped controller operations.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assets/products/illustrations/about-scenarios.png</a:t>
            </a:r>
          </a:p>
          <a:p xmlns:a="http://schemas.openxmlformats.org/drawingml/2006/main">
            <a:r>
              <a:t>Generated illustrative scenario; not a customer deployment.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product follows its own recorded workflow.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Stage 1</a:t>
            </a:r>
          </a:p>
          <a:p xmlns:a="http://schemas.openxmlformats.org/drawingml/2006/main">
            <a:r>
              <a:t>Register areas, cameras and permitted entry points.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Stage 2</a:t>
            </a:r>
          </a:p>
          <a:p xmlns:a="http://schemas.openxmlformats.org/drawingml/2006/main">
            <a:r>
              <a:t>Configure monitoring rules and issue approved access or collection permits.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Stage 3</a:t>
            </a:r>
          </a:p>
          <a:p xmlns:a="http://schemas.openxmlformats.org/drawingml/2006/main">
            <a:r>
              <a:t>Review alerts and credentials, verify the person or vehicle, and record the outcome.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Group cameras by area, review alerts and inspect detection readiness. Configure supported people and vehicle policies for the assigned coverage.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Operating approach</a:t>
            </a:r>
          </a:p>
          <a:p xmlns:a="http://schemas.openxmlformats.org/drawingml/2006/main">
            <a:r>
              <a:t>Schedules, thresholds and recipients should reflect the operational responsibilities. Monitoring state remains separate from the area’s physical-access policy.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the team reviews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Assign cameras to the correct areas.</a:t>
            </a:r>
          </a:p>
          <a:p xmlns:a="http://schemas.openxmlformats.org/drawingml/2006/main">
            <a:r>
              <a:t>Review source images with the event.</a:t>
            </a:r>
          </a:p>
          <a:p xmlns:a="http://schemas.openxmlformats.org/drawingml/2006/main">
            <a:r>
              <a:t>Separate camera monitoring from entry policy.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evidence</a:t>
            </a:r>
          </a:p>
          <a:p xmlns:a="http://schemas.openxmlformats.org/drawingml/2006/main">
            <a:r>
              <a:t>Demonstrate this workflow using representative permitted inputs. Record the expected result, actual result, responsible reviewer and any remaining conditions before production approval.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assets/products/screens/siteguard-camera-wall.png</a:t>
            </a:r>
          </a:p>
          <a:p xmlns:a="http://schemas.openxmlformats.org/drawingml/2006/main">
            <a:r>
              <a:t>Current interface; source connections are inactive in this test capture.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Supported feeds and uploads support configured object detection and operator review. The camera wall supports reviewing several feeds.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Operating approach</a:t>
            </a:r>
          </a:p>
          <a:p xmlns:a="http://schemas.openxmlformats.org/drawingml/2006/main">
            <a:r>
              <a:t>Image quality, placement and processing resources determine useful coverage. Model output does not establish intent or independently confirm identity.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the team reviews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Validate the actual stream and capture quality.</a:t>
            </a:r>
          </a:p>
          <a:p xmlns:a="http://schemas.openxmlformats.org/drawingml/2006/main">
            <a:r>
              <a:t>Test day/night scenes and difficult conditions.</a:t>
            </a:r>
          </a:p>
          <a:p xmlns:a="http://schemas.openxmlformats.org/drawingml/2006/main">
            <a:r>
              <a:t>Keep an operator responsible for decisions.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evidence</a:t>
            </a:r>
          </a:p>
          <a:p xmlns:a="http://schemas.openxmlformats.org/drawingml/2006/main">
            <a:r>
              <a:t>Demonstrate this workflow using representative permitted inputs. Record the expected result, actual result, responsible reviewer and any remaining conditions before production approval.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front desk registers permitted visitors, coordinates bookings and assigns or returns visitor badges.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Operating approach</a:t>
            </a:r>
          </a:p>
          <a:p xmlns:a="http://schemas.openxmlformats.org/drawingml/2006/main">
            <a:r>
              <a:t>A reusable badge keeps its signed credential. The live assignment determines its current holder, dates and areas. Staff cards remain personal.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the team reviews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Check approval, induction and visit state.</a:t>
            </a:r>
          </a:p>
          <a:p xmlns:a="http://schemas.openxmlformats.org/drawingml/2006/main">
            <a:r>
              <a:t>Compare the wearer with the registered holder.</a:t>
            </a:r>
          </a:p>
          <a:p xmlns:a="http://schemas.openxmlformats.org/drawingml/2006/main">
            <a:r>
              <a:t>Return, revoke or expire access promptly.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evidence</a:t>
            </a:r>
          </a:p>
          <a:p xmlns:a="http://schemas.openxmlformats.org/drawingml/2006/main">
            <a:r>
              <a:t>Demonstrate this workflow using representative permitted inputs. Record the expected result, actual result, responsible reviewer and any remaining conditions before production approval.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assets/products/screens/siteguard-front-desk.png</a:t>
            </a:r>
          </a:p>
          <a:p xmlns:a="http://schemas.openxmlformats.org/drawingml/2006/main">
            <a:r>
              <a:t>Current application interface captured from the configured test system.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Register floors, doors linked to floors and lifts with served destinations. Grant explicit points to the current card assignment.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Operating approach</a:t>
            </a:r>
          </a:p>
          <a:p xmlns:a="http://schemas.openxmlformats.org/drawingml/2006/main">
            <a:r>
              <a:t>The printed ID-card QR and NFC copy share the same signed credential and permission record. A door needs its floor; a lift needs its requested served destination.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the team reviews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text floor label grants no physical entry.</a:t>
            </a:r>
          </a:p>
          <a:p xmlns:a="http://schemas.openxmlformats.org/drawingml/2006/main">
            <a:r>
              <a:t>Reassignment does not inherit old grants.</a:t>
            </a:r>
          </a:p>
          <a:p xmlns:a="http://schemas.openxmlformats.org/drawingml/2006/main">
            <a:r>
              <a:t>Changes affect both QR and NFC immediately.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evidence</a:t>
            </a:r>
          </a:p>
          <a:p xmlns:a="http://schemas.openxmlformats.org/drawingml/2006/main">
            <a:r>
              <a:t>Demonstrate this workflow using representative permitted inputs. Record the expected result, actual result, responsible reviewer and any remaining conditions before production approval.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assets/products/screens/siteguard-access.png</a:t>
            </a:r>
          </a:p>
          <a:p xmlns:a="http://schemas.openxmlformats.org/drawingml/2006/main">
            <a:r>
              <a:t>Current application interface captured from the configured test system.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API checks a credential and issues a short-lived decision. The same integration key consumes it once before a trusted adapter calls the mapped vendor driver.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Operating approach</a:t>
            </a:r>
          </a:p>
          <a:p xmlns:a="http://schemas.openxmlformats.org/drawingml/2006/main">
            <a:r>
              <a:t>The in-app guide includes API examples, OpenAPI and failure behavior. Manufacturer-specific hardware drivers require separate setup and commissioning.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the team reviews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Use a dedicated scoped integration key.</a:t>
            </a:r>
          </a:p>
          <a:p xmlns:a="http://schemas.openxmlformats.org/drawingml/2006/main">
            <a:r>
              <a:t>Map only the approved door or lift floor.</a:t>
            </a:r>
          </a:p>
          <a:p xmlns:a="http://schemas.openxmlformats.org/drawingml/2006/main">
            <a:r>
              <a:t>Deny on stale, failed or ambiguous responses.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evidence</a:t>
            </a:r>
          </a:p>
          <a:p xmlns:a="http://schemas.openxmlformats.org/drawingml/2006/main">
            <a:r>
              <a:t>Demonstrate this workflow using representative permitted inputs. Record the expected result, actual result, responsible reviewer and any remaining conditions before production approval.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assets/products/screens/siteguard-integrations.png</a:t>
            </a:r>
          </a:p>
          <a:p xmlns:a="http://schemas.openxmlformats.org/drawingml/2006/main">
            <a:r>
              <a:t>Current application interface captured from the configured test system.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Collection permits link plates, dispatch references and a bounded validity window for supervisor review.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Operating approach</a:t>
            </a:r>
          </a:p>
          <a:p xmlns:a="http://schemas.openxmlformats.org/drawingml/2006/main">
            <a:r>
              <a:t>A matching permit informs review without proving the truck, driver or load is correct. Access history records permission checks rather than independently confirmed physical entry.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the team reviews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Verify vehicle, driver and paperwork.</a:t>
            </a:r>
          </a:p>
          <a:p xmlns:a="http://schemas.openxmlformats.org/drawingml/2006/main">
            <a:r>
              <a:t>Separate manager and guard responsibilities.</a:t>
            </a:r>
          </a:p>
          <a:p xmlns:a="http://schemas.openxmlformats.org/drawingml/2006/main">
            <a:r>
              <a:t>Use controller telemetry for physical confirmation.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evidence</a:t>
            </a:r>
          </a:p>
          <a:p xmlns:a="http://schemas.openxmlformats.org/drawingml/2006/main">
            <a:r>
              <a:t>Demonstrate this workflow using representative permitted inputs. Record the expected result, actual result, responsible reviewer and any remaining conditions before production approval.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Components and responsibilities for this product.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Browser and front desk</a:t>
            </a:r>
          </a:p>
          <a:p xmlns:a="http://schemas.openxmlformats.org/drawingml/2006/main">
            <a:r>
              <a:t>Monitoring, visitors and current-assignment management.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Application service</a:t>
            </a:r>
          </a:p>
          <a:p xmlns:a="http://schemas.openxmlformats.org/drawingml/2006/main">
            <a:r>
              <a:t>Card, booking, area, clearance, point and floor decisions.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Database and evidence</a:t>
            </a:r>
          </a:p>
          <a:p xmlns:a="http://schemas.openxmlformats.org/drawingml/2006/main">
            <a:r>
              <a:t>MongoDB and protected configured evidence storage.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Controller gateway</a:t>
            </a:r>
          </a:p>
          <a:p xmlns:a="http://schemas.openxmlformats.org/drawingml/2006/main">
            <a:r>
              <a:t>Single-use decisions and an administrator-mapped vendor driver.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Each connection requires authorised configuration.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Camera feeds</a:t>
            </a:r>
          </a:p>
          <a:p xmlns:a="http://schemas.openxmlformats.org/drawingml/2006/main">
            <a:r>
              <a:t>Supported configured camera source or ingestion connection. Validate image quality, source identity and monitoring rules.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Signed QR / NFC</a:t>
            </a:r>
          </a:p>
          <a:p xmlns:a="http://schemas.openxmlformats.org/drawingml/2006/main">
            <a:r>
              <a:t>Installation-issued signed text and a compatible reader. A bare UID or generic card serial is not an authenticated application credential.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Door controllers</a:t>
            </a:r>
          </a:p>
          <a:p xmlns:a="http://schemas.openxmlformats.org/drawingml/2006/main">
            <a:r>
              <a:t>Manufacturer API, SDK or supported gateway behind the adapter. No universal driver or vendor certification is claimed.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Lift floor controllers</a:t>
            </a:r>
          </a:p>
          <a:p xmlns:a="http://schemas.openxmlformats.org/drawingml/2006/main">
            <a:r>
              <a:t>Commissioned floor-output/command integration with explicit destination mapping. Preserve emergency egress and certified safety functions.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REST integration</a:t>
            </a:r>
          </a:p>
          <a:p xmlns:a="http://schemas.openxmlformats.org/drawingml/2006/main">
            <a:r>
              <a:t>Scoped X-API-Key, HTTPS and the OpenAPI contract. Successful decisions expire in five seconds and require one consumption by the same key.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Security depends on the product controls and the operating environment.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Live card lifecycle</a:t>
            </a:r>
          </a:p>
          <a:p xmlns:a="http://schemas.openxmlformats.org/drawingml/2006/main">
            <a:r>
              <a:t>Active holder, assignment, area clearance, booking and access window checks.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Explicit point grants</a:t>
            </a:r>
          </a:p>
          <a:p xmlns:a="http://schemas.openxmlformats.org/drawingml/2006/main">
            <a:r>
              <a:t>Door, lift and floor permissions in addition to the area.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Integration credentials</a:t>
            </a:r>
          </a:p>
          <a:p xmlns:a="http://schemas.openxmlformats.org/drawingml/2006/main">
            <a:r>
              <a:t>Separate scoped keys with network restrictions and expiry.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Replay control</a:t>
            </a:r>
          </a:p>
          <a:p xmlns:a="http://schemas.openxmlformats.org/drawingml/2006/main">
            <a:r>
              <a:t>Atomic single-use consumption of a short-lived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Hardware boundary</a:t>
            </a:r>
          </a:p>
          <a:p xmlns:a="http://schemas.openxmlformats.org/drawingml/2006/main">
            <a:r>
              <a:t>The adapter denies new release requests on error and preserves controller emergency behavior.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Reports should retain source context and operating limits.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outputs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Source-linked camera and detection review.</a:t>
            </a:r>
          </a:p>
          <a:p xmlns:a="http://schemas.openxmlformats.org/drawingml/2006/main">
            <a:r>
              <a:t>Visitor bookings, badge assignments and rollcall workflows.</a:t>
            </a:r>
          </a:p>
          <a:p xmlns:a="http://schemas.openxmlformats.org/drawingml/2006/main">
            <a:r>
              <a:t>Collection-permit status and supervisor review context.</a:t>
            </a:r>
          </a:p>
          <a:p xmlns:a="http://schemas.openxmlformats.org/drawingml/2006/main">
            <a:r>
              <a:t>Timestamped permission decisions with reason, separate from attendance.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Handling responsibilities</a:t>
            </a:r>
          </a:p>
          <a:p xmlns:a="http://schemas.openxmlformats.org/drawingml/2006/main">
            <a:r>
              <a:t>Agree who may read, export, share and retain each output. Protect reports and media according to their sensitivity. Review the source records and filters before relying on totals or conclusions.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assets/products/screens/siteguard-badges.png</a:t>
            </a:r>
          </a:p>
          <a:p xmlns:a="http://schemas.openxmlformats.org/drawingml/2006/main">
            <a:r>
              <a:t>Current application interface captured from the configured test system.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Examples explain use; they do not claim real customer results.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visitor may use reception only</a:t>
            </a:r>
          </a:p>
          <a:p xmlns:a="http://schemas.openxmlformats.org/drawingml/2006/main">
            <a:r>
              <a:t>A visitor has an approved appointment at reception. An ungranted destination remains blocked.</a:t>
            </a:r>
          </a:p>
          <a:p xmlns:a="http://schemas.openxmlformats.org/drawingml/2006/main">
            <a:r>
              <a:t>Register/check in the visitor and assign a badge.</a:t>
            </a:r>
          </a:p>
          <a:p xmlns:a="http://schemas.openxmlformats.org/drawingml/2006/main">
            <a:r>
              <a:t>Grant the reception door and its floor.</a:t>
            </a:r>
          </a:p>
          <a:p xmlns:a="http://schemas.openxmlformats.org/drawingml/2006/main">
            <a:r>
              <a:t>Check the same QR/NFC credential at each requested point.</a:t>
            </a:r>
          </a:p>
          <a:p xmlns:a="http://schemas.openxmlformats.org/drawingml/2006/main">
            <a:r>
              <a:t>Conditions: Booking state, card validity, area clearance and point grants must all permit the request.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lift serves restricted floors</a:t>
            </a:r>
          </a:p>
          <a:p xmlns:a="http://schemas.openxmlformats.org/drawingml/2006/main">
            <a:r>
              <a:t>An employee needs Floor 2 but not the executive floor. Lift permission does not enable every floor.</a:t>
            </a:r>
          </a:p>
          <a:p xmlns:a="http://schemas.openxmlformats.org/drawingml/2006/main">
            <a:r>
              <a:t>Grant Lift A and Floor 2.</a:t>
            </a:r>
          </a:p>
          <a:p xmlns:a="http://schemas.openxmlformats.org/drawingml/2006/main">
            <a:r>
              <a:t>Send the requested destination with the signed credential.</a:t>
            </a:r>
          </a:p>
          <a:p xmlns:a="http://schemas.openxmlformats.org/drawingml/2006/main">
            <a:r>
              <a:t>Consume the decision and call the mapped vendor floor command.</a:t>
            </a:r>
          </a:p>
          <a:p xmlns:a="http://schemas.openxmlformats.org/drawingml/2006/main">
            <a:r>
              <a:t>Conditions: A commissioned driver and correct controller mappings are required.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assets/products/illustrations/resources-scenarios.png</a:t>
            </a:r>
          </a:p>
          <a:p xmlns:a="http://schemas.openxmlformats.org/drawingml/2006/main">
            <a:r>
              <a:t>Generated illustrative scenario; not a customer deployment.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Examples explain use; they do not claim real customer results.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returned badge changes hands</a:t>
            </a:r>
          </a:p>
          <a:p xmlns:a="http://schemas.openxmlformats.org/drawingml/2006/main">
            <a:r>
              <a:t>The front desk reuses a physical visitor badge. The previous visitor’s permissions do not carry over.</a:t>
            </a:r>
          </a:p>
          <a:p xmlns:a="http://schemas.openxmlformats.org/drawingml/2006/main">
            <a:r>
              <a:t>Close the previous assignment.</a:t>
            </a:r>
          </a:p>
          <a:p xmlns:a="http://schemas.openxmlformats.org/drawingml/2006/main">
            <a:r>
              <a:t>Assign the badge to the new visitor.</a:t>
            </a:r>
          </a:p>
          <a:p xmlns:a="http://schemas.openxmlformats.org/drawingml/2006/main">
            <a:r>
              <a:t>Grant the new route for the new assignment.</a:t>
            </a:r>
          </a:p>
          <a:p xmlns:a="http://schemas.openxmlformats.org/drawingml/2006/main">
            <a:r>
              <a:t>Conditions: The desk must complete return and reassignment; readers must request live decisions.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truck arrives for collection</a:t>
            </a:r>
          </a:p>
          <a:p xmlns:a="http://schemas.openxmlformats.org/drawingml/2006/main">
            <a:r>
              <a:t>An operator reviews a vehicle at the loading area. The local permit record supports accountable review.</a:t>
            </a:r>
          </a:p>
          <a:p xmlns:a="http://schemas.openxmlformats.org/drawingml/2006/main">
            <a:r>
              <a:t>Review the plate candidate and permit.</a:t>
            </a:r>
          </a:p>
          <a:p xmlns:a="http://schemas.openxmlformats.org/drawingml/2006/main">
            <a:r>
              <a:t>Confirm the truck, driver and paperwork.</a:t>
            </a:r>
          </a:p>
          <a:p xmlns:a="http://schemas.openxmlformats.org/drawingml/2006/main">
            <a:r>
              <a:t>Close or revoke the permit after collection.</a:t>
            </a:r>
          </a:p>
          <a:p xmlns:a="http://schemas.openxmlformats.org/drawingml/2006/main">
            <a:r>
              <a:t>Conditions: ERP, weighbridge and physical load checks require separate arrangements.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deployment plan must name the actual infrastructure and inputs.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Requirements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Supported Node.js host, MongoDB and protected evidence storage.</a:t>
            </a:r>
          </a:p>
          <a:p xmlns:a="http://schemas.openxmlformats.org/drawingml/2006/main">
            <a:r>
              <a:t>Trusted HTTPS and the intended browser/reader devices.</a:t>
            </a:r>
          </a:p>
          <a:p xmlns:a="http://schemas.openxmlformats.org/drawingml/2006/main">
            <a:r>
              <a:t>Configured cameras and representative commissioning footage.</a:t>
            </a:r>
          </a:p>
          <a:p xmlns:a="http://schemas.openxmlformats.org/drawingml/2006/main">
            <a:r>
              <a:t>Registered areas, buildings, floors, doors and lift destinations.</a:t>
            </a:r>
          </a:p>
          <a:p xmlns:a="http://schemas.openxmlformats.org/drawingml/2006/main">
            <a:r>
              <a:t>Manufacturer-supported controller interfaces and commissioned drivers for physical operation.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Capacity and dependencies</a:t>
            </a:r>
          </a:p>
          <a:p xmlns:a="http://schemas.openxmlformats.org/drawingml/2006/main">
            <a:r>
              <a:t>Confirm load, data size, retention, input quality, network behavior and backup needs through representative tests. The product overview does not guarantee throughput or availability.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proposed sequence to agree with the customer.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Discovery</a:t>
            </a:r>
          </a:p>
          <a:p xmlns:a="http://schemas.openxmlformats.org/drawingml/2006/main">
            <a:r>
              <a:t>Confirm the intended users, workflows, source systems, integrations and acceptance criteria.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Configuration</a:t>
            </a:r>
          </a:p>
          <a:p xmlns:a="http://schemas.openxmlformats.org/drawingml/2006/main">
            <a:r>
              <a:t>Prepare accounts, permissions, infrastructure and the required inputs. Keep any external adapters within the agreed scope.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Pilot</a:t>
            </a:r>
          </a:p>
          <a:p xmlns:a="http://schemas.openxmlformats.org/drawingml/2006/main">
            <a:r>
              <a:t>Exercise normal and failure cases with representative authorised data. Record defects and unresolved dependencies.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Handover</a:t>
            </a:r>
          </a:p>
          <a:p xmlns:a="http://schemas.openxmlformats.org/drawingml/2006/main">
            <a:r>
              <a:t>Train the responsible staff, review acceptance evidence and agree the support, maintenance and recovery process.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Production approval requires evidence from the intended deployment.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checks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Area permission alone does not permit door or lift access.</a:t>
            </a:r>
          </a:p>
          <a:p xmlns:a="http://schemas.openxmlformats.org/drawingml/2006/main">
            <a:r>
              <a:t>A door also requires its enabled floor.</a:t>
            </a:r>
          </a:p>
          <a:p xmlns:a="http://schemas.openxmlformats.org/drawingml/2006/main">
            <a:r>
              <a:t>A lift rejects ungranted or unserved floors.</a:t>
            </a:r>
          </a:p>
          <a:p xmlns:a="http://schemas.openxmlformats.org/drawingml/2006/main">
            <a:r>
              <a:t>Expired, revoked, returned and reassigned badges cannot reuse old permissions.</a:t>
            </a:r>
          </a:p>
          <a:p xmlns:a="http://schemas.openxmlformats.org/drawingml/2006/main">
            <a:r>
              <a:t>Wrong-key, stale and repeated decision consumption fails.</a:t>
            </a:r>
          </a:p>
          <a:p xmlns:a="http://schemas.openxmlformats.org/drawingml/2006/main">
            <a:r>
              <a:t>The controller does not operate after a denied or ambiguous response.</a:t>
            </a:r>
          </a:p>
          <a:p xmlns:a="http://schemas.openxmlformats.org/drawingml/2006/main">
            <a:r>
              <a:t>ID-card QR and NFC produce the same current-assignment outcome.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Sign-off record</a:t>
            </a:r>
          </a:p>
          <a:p xmlns:a="http://schemas.openxmlformats.org/drawingml/2006/main">
            <a:r>
              <a:t>For each check retain the owner, date, test inputs, expected result and observed result. Resolve critical failures before treating the workflow as commissioned.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Training should follow the roles that will use the installed product.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Administration</a:t>
            </a:r>
          </a:p>
          <a:p xmlns:a="http://schemas.openxmlformats.org/drawingml/2006/main">
            <a:r>
              <a:t>Accounts, permissions, source/device configuration and ongoing access reviews.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Daily operation</a:t>
            </a:r>
          </a:p>
          <a:p xmlns:a="http://schemas.openxmlformats.org/drawingml/2006/main">
            <a:r>
              <a:t>The product workflow, source review, exception handling and escalation.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Technical handover</a:t>
            </a:r>
          </a:p>
          <a:p xmlns:a="http://schemas.openxmlformats.org/drawingml/2006/main">
            <a:r>
              <a:t>Integration responsibilities, protected credentials, backup/restore and host monitoring.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Completion evidence</a:t>
            </a:r>
          </a:p>
          <a:p xmlns:a="http://schemas.openxmlformats.org/drawingml/2006/main">
            <a:r>
              <a:t>Record attendance, operating procedures, responsible contacts and any remaining configuration requirements.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Maintain the installation and the human review process.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Operational checklist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card grants, point mappings and visitor checkout.</a:t>
            </a:r>
          </a:p>
          <a:p xmlns:a="http://schemas.openxmlformats.org/drawingml/2006/main">
            <a:r>
              <a:t>Monitor camera health, alert delivery and storage.</a:t>
            </a:r>
          </a:p>
          <a:p xmlns:a="http://schemas.openxmlformats.org/drawingml/2006/main">
            <a:r>
              <a:t>Rotate keys and test network/device restrictions.</a:t>
            </a:r>
          </a:p>
          <a:p xmlns:a="http://schemas.openxmlformats.org/drawingml/2006/main">
            <a:r>
              <a:t>Exercise controller failures, emergency procedures and recovery with the responsible specialists.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Support agreement</a:t>
            </a:r>
          </a:p>
          <a:p xmlns:a="http://schemas.openxmlformats.org/drawingml/2006/main">
            <a:r>
              <a:t>Agree working hours, response targets, escalation contacts, defect/change handling, update responsibilities and any on-site requirements in the commercial agreement. No service-level guarantee is made here.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product-specific written quotation defines the offer.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Software and deployment</a:t>
            </a:r>
          </a:p>
          <a:p xmlns:a="http://schemas.openxmlformats.org/drawingml/2006/main">
            <a:r>
              <a:t>State the product, permitted deployment, user/usage scope and installation responsibilities.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Integration and hardware</a:t>
            </a:r>
          </a:p>
          <a:p xmlns:a="http://schemas.openxmlformats.org/drawingml/2006/main">
            <a:r>
              <a:t>List each included source, device, adapter, third-party licence and specialist service. Identify customer-provided hardware and excluded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Training and support</a:t>
            </a:r>
          </a:p>
          <a:p xmlns:a="http://schemas.openxmlformats.org/drawingml/2006/main">
            <a:r>
              <a:t>Specify training sessions, handover deliverables, support coverage and renewal arrangements.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Costs and changes</a:t>
            </a:r>
          </a:p>
          <a:p xmlns:a="http://schemas.openxmlformats.org/drawingml/2006/main">
            <a:r>
              <a:t>Confirm currency, taxes, payment milestones, travel and infrastructure costs in the quotation. New requirements need written change approval.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product remains separate from the other portfolio applications.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Can one ID card work at doors and lifts?</a:t>
            </a:r>
          </a:p>
          <a:p xmlns:a="http://schemas.openxmlformats.org/drawingml/2006/main">
            <a:r>
              <a:t>Yes, with explicit permissions for its current assignment. QR and NFC share those permissions.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Does every controller work automatically?</a:t>
            </a:r>
          </a:p>
          <a:p xmlns:a="http://schemas.openxmlformats.org/drawingml/2006/main">
            <a:r>
              <a:t>No. A manufacturer-supported API, SDK or gateway and commissioning are required.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Can a raw NFC UID open a door?</a:t>
            </a:r>
          </a:p>
          <a:p xmlns:a="http://schemas.openxmlformats.org/drawingml/2006/main">
            <a:r>
              <a:t>The built-in flow uses signed QR/NDEF text. Other secure-card protocols require explicit integration.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Does a successful check unlock hardware?</a:t>
            </a:r>
          </a:p>
          <a:p xmlns:a="http://schemas.openxmlformats.org/drawingml/2006/main">
            <a:r>
              <a:t>A trusted adapter must consume the decision and call the configured mapped driver.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Does decision history prove attendance?</a:t>
            </a:r>
          </a:p>
          <a:p xmlns:a="http://schemas.openxmlformats.org/drawingml/2006/main">
            <a:r>
              <a:t>No. Physical confirmation needs controller contacts or other authorised telemetry.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Are permits an ERP integration?</a:t>
            </a:r>
          </a:p>
          <a:p xmlns:a="http://schemas.openxmlformats.org/drawingml/2006/main">
            <a:r>
              <a:t>The permit register supports supervisor review. ERP, weighbridge and load validation require separate work.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SiteGuard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focused discussion before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Demonstration</a:t>
            </a:r>
          </a:p>
          <a:p xmlns:a="http://schemas.openxmlformats.org/drawingml/2006/main">
            <a:r>
              <a:t>Review Sentinel SiteGuard using your intended workflow and representative authorised inputs.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Scope workshop</a:t>
            </a:r>
          </a:p>
          <a:p xmlns:a="http://schemas.openxmlformats.org/drawingml/2006/main">
            <a:r>
              <a:t>Agree the users, infrastructure, sources, integrations and operating responsibilities.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Written proposal</a:t>
            </a:r>
          </a:p>
          <a:p xmlns:a="http://schemas.openxmlformats.org/drawingml/2006/main">
            <a:r>
              <a:t>Confirm deliverables, acceptance evidence, exclusions, training and commercial terms.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basis</a:t>
            </a:r>
          </a:p>
          <a:p xmlns:a="http://schemas.openxmlformats.org/drawingml/2006/main">
            <a:r>
              <a:t>Product descriptions reflect the local Sentinel SiteGuard application README and relevant implementation documentation reviewed on 31 October 2026. Optional services and model/hardware performance require validation.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Enquiries</a:t>
            </a:r>
          </a:p>
          <a:p xmlns:a="http://schemas.openxmlformats.org/drawingml/2006/main">
            <a:r>
              <a:t>Use the website support form and select Sentinel SiteGuard for a demonstration or quotation.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6349df8150484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dc22d4bd16445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54087824c7417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0b432012974f9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8200e5fc44433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584ce28fe4490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3C70700-6E75-4A99-ACA2-4375021ADA6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9CCF332-336E-463E-AA66-EDA18FE19A6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4336AE1-3655-4170-9246-2E246D8DEB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402973D-6160-4606-BA5B-EB22AF4D0A6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3805734-3DB4-443D-B25C-D6DDA740653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5FA7EC6-25DD-411B-8EB0-B5BC0B9B81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D82187E-93EC-4FA6-8CA8-B3ECB46DCE2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FE8552F-0B31-45FB-B757-321B6B17663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49263DC-E38D-41D6-B2DC-81ACE6F28A7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C089810-5C2E-413A-B60D-3A5FDB1BF70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01171703a6a4400" /><Relationship Type="http://schemas.openxmlformats.org/officeDocument/2006/relationships/slideLayout" Target="/ppt/slideLayouts/slideLayout1.xml" Id="Rf61ad93da13049b0" /><Relationship Type="http://schemas.openxmlformats.org/officeDocument/2006/relationships/slideLayout" Target="/ppt/slideLayouts/slideLayout2.xml" Id="R97cf734f0a0642c4" /><Relationship Type="http://schemas.openxmlformats.org/officeDocument/2006/relationships/slideLayout" Target="/ppt/slideLayouts/slideLayout3.xml" Id="Red706cbd6e2e40ed" /><Relationship Type="http://schemas.openxmlformats.org/officeDocument/2006/relationships/slideLayout" Target="/ppt/slideLayouts/slideLayout4.xml" Id="Rbcfb33f9693e4fc3" /><Relationship Type="http://schemas.openxmlformats.org/officeDocument/2006/relationships/slideLayout" Target="/ppt/slideLayouts/slideLayout5.xml" Id="R614871b489ca43b1" /><Relationship Type="http://schemas.openxmlformats.org/officeDocument/2006/relationships/slideLayout" Target="/ppt/slideLayouts/slideLayout6.xml" Id="R2f4ecb5cc3954c8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61ad93da13049b0"/>
    <p:sldLayoutId xmlns:r="http://schemas.openxmlformats.org/officeDocument/2006/relationships" id="2147483650" r:id="R97cf734f0a0642c4"/>
    <p:sldLayoutId xmlns:r="http://schemas.openxmlformats.org/officeDocument/2006/relationships" id="2147483651" r:id="Red706cbd6e2e40ed"/>
    <p:sldLayoutId xmlns:r="http://schemas.openxmlformats.org/officeDocument/2006/relationships" id="2147483652" r:id="Rbcfb33f9693e4fc3"/>
    <p:sldLayoutId xmlns:r="http://schemas.openxmlformats.org/officeDocument/2006/relationships" id="2147483653" r:id="R614871b489ca43b1"/>
    <p:sldLayoutId xmlns:r="http://schemas.openxmlformats.org/officeDocument/2006/relationships" id="2147483654" r:id="R2f4ecb5cc3954c8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d104b022f94eac" /><Relationship Type="http://schemas.openxmlformats.org/officeDocument/2006/relationships/image" Target="/ppt/media/image.png" Id="R562aa824c2b143d3" /><Relationship Type="http://schemas.openxmlformats.org/officeDocument/2006/relationships/image" Target="/ppt/media/image2.png" Id="R87b1019a2c8f4792" /><Relationship Type="http://schemas.openxmlformats.org/officeDocument/2006/relationships/notesSlide" Target="/ppt/notesSlides/notesSlide1.xml" Id="R0c72a730f3eb478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bb0ef9b3a44c50" /><Relationship Type="http://schemas.openxmlformats.org/officeDocument/2006/relationships/image" Target="/ppt/media/image3.png" Id="Re3acb6cc349442b9" /><Relationship Type="http://schemas.openxmlformats.org/officeDocument/2006/relationships/image" Target="/ppt/media/image4.png" Id="Rc1794457e10c4f9f" /><Relationship Type="http://schemas.openxmlformats.org/officeDocument/2006/relationships/notesSlide" Target="/ppt/notesSlides/notesSlide2.xml" Id="R5de754e63c2b4b0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28aaf8fbcb41b1" /><Relationship Type="http://schemas.openxmlformats.org/officeDocument/2006/relationships/image" Target="/ppt/media/image5.png" Id="Rf481ed591a8e4eff" /><Relationship Type="http://schemas.openxmlformats.org/officeDocument/2006/relationships/image" Target="/ppt/media/image6.png" Id="R5136d257d92c4779" /><Relationship Type="http://schemas.openxmlformats.org/officeDocument/2006/relationships/notesSlide" Target="/ppt/notesSlides/notesSlide3.xml" Id="R62c55da6d787406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4a31ebdfbe4866" /><Relationship Type="http://schemas.openxmlformats.org/officeDocument/2006/relationships/image" Target="/ppt/media/image7.png" Id="R1b76e59cf7bb41f5" /><Relationship Type="http://schemas.openxmlformats.org/officeDocument/2006/relationships/notesSlide" Target="/ppt/notesSlides/notesSlide4.xml" Id="R96721fe26b424d3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c6b76a15ec4ac0" /><Relationship Type="http://schemas.openxmlformats.org/officeDocument/2006/relationships/image" Target="/ppt/media/image8.png" Id="R3f8bc0bcdf5a4a2a" /><Relationship Type="http://schemas.openxmlformats.org/officeDocument/2006/relationships/image" Target="/ppt/media/image9.png" Id="R65e5e3a082bd4c8b" /><Relationship Type="http://schemas.openxmlformats.org/officeDocument/2006/relationships/notesSlide" Target="/ppt/notesSlides/notesSlide5.xml" Id="Rde4271049c3647d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54e38aadfe48d5" /><Relationship Type="http://schemas.openxmlformats.org/officeDocument/2006/relationships/image" Target="/ppt/media/image10.png" Id="R534a6a164fbd45a5" /><Relationship Type="http://schemas.openxmlformats.org/officeDocument/2006/relationships/notesSlide" Target="/ppt/notesSlides/notesSlide6.xml" Id="R7e7b3ba202e941f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c1e5435d2a4fdf" /><Relationship Type="http://schemas.openxmlformats.org/officeDocument/2006/relationships/image" Target="/ppt/media/image11.png" Id="R667324afb96d42bf" /><Relationship Type="http://schemas.openxmlformats.org/officeDocument/2006/relationships/image" Target="/ppt/media/image12.png" Id="R381c845bb54a4d96" /><Relationship Type="http://schemas.openxmlformats.org/officeDocument/2006/relationships/notesSlide" Target="/ppt/notesSlides/notesSlide7.xml" Id="R39225b991697446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61649c2e54498c" /><Relationship Type="http://schemas.openxmlformats.org/officeDocument/2006/relationships/image" Target="/ppt/media/image13.png" Id="R3838b430e84f46d0" /><Relationship Type="http://schemas.openxmlformats.org/officeDocument/2006/relationships/image" Target="/ppt/media/image14.png" Id="Ra87c50e8f0ac4a23" /><Relationship Type="http://schemas.openxmlformats.org/officeDocument/2006/relationships/notesSlide" Target="/ppt/notesSlides/notesSlide8.xml" Id="Rfa8ebb7a2811417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32e0ff9a32478f" /><Relationship Type="http://schemas.openxmlformats.org/officeDocument/2006/relationships/image" Target="/ppt/media/image15.png" Id="Rb2451294371f448c" /><Relationship Type="http://schemas.openxmlformats.org/officeDocument/2006/relationships/image" Target="/ppt/media/image16.png" Id="Rc14dadd144a94743" /><Relationship Type="http://schemas.openxmlformats.org/officeDocument/2006/relationships/notesSlide" Target="/ppt/notesSlides/notesSlide9.xml" Id="Rdec492ef47c9438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f11f6f1d3e42f4" /><Relationship Type="http://schemas.openxmlformats.org/officeDocument/2006/relationships/image" Target="/ppt/media/image17.png" Id="R17002ace44854554" /><Relationship Type="http://schemas.openxmlformats.org/officeDocument/2006/relationships/notesSlide" Target="/ppt/notesSlides/notesSlide10.xml" Id="R8e3dcc1b23bf4bb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add8fab08b4cee" /><Relationship Type="http://schemas.openxmlformats.org/officeDocument/2006/relationships/image" Target="/ppt/media/image18.png" Id="R294a4137553c4de6" /><Relationship Type="http://schemas.openxmlformats.org/officeDocument/2006/relationships/notesSlide" Target="/ppt/notesSlides/notesSlide11.xml" Id="Rd9fc5b0f0bdc4ba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22c22b8bd4423b" /><Relationship Type="http://schemas.openxmlformats.org/officeDocument/2006/relationships/image" Target="/ppt/media/image19.png" Id="R4d2f12a4b6f04db5" /><Relationship Type="http://schemas.openxmlformats.org/officeDocument/2006/relationships/notesSlide" Target="/ppt/notesSlides/notesSlide12.xml" Id="R38f05d7e165f419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d721d7ec6b4503" /><Relationship Type="http://schemas.openxmlformats.org/officeDocument/2006/relationships/image" Target="/ppt/media/image20.png" Id="Reae3eb99aafb4e1d" /><Relationship Type="http://schemas.openxmlformats.org/officeDocument/2006/relationships/notesSlide" Target="/ppt/notesSlides/notesSlide13.xml" Id="Re5848995fa51482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68b7ab93cb4264" /><Relationship Type="http://schemas.openxmlformats.org/officeDocument/2006/relationships/image" Target="/ppt/media/image21.png" Id="Rac1059b4a2e541a7" /><Relationship Type="http://schemas.openxmlformats.org/officeDocument/2006/relationships/image" Target="/ppt/media/image22.png" Id="Rf8f77d8240664860" /><Relationship Type="http://schemas.openxmlformats.org/officeDocument/2006/relationships/notesSlide" Target="/ppt/notesSlides/notesSlide14.xml" Id="Rdc9ab5799337404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cff50694d24461" /><Relationship Type="http://schemas.openxmlformats.org/officeDocument/2006/relationships/image" Target="/ppt/media/image23.png" Id="R10d2fd58f57148b4" /><Relationship Type="http://schemas.openxmlformats.org/officeDocument/2006/relationships/image" Target="/ppt/media/image24.png" Id="R317b9f769d54467a" /><Relationship Type="http://schemas.openxmlformats.org/officeDocument/2006/relationships/notesSlide" Target="/ppt/notesSlides/notesSlide15.xml" Id="R22341963719f40a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72e081e135414e" /><Relationship Type="http://schemas.openxmlformats.org/officeDocument/2006/relationships/image" Target="/ppt/media/image25.png" Id="Rc33a2db9821d408b" /><Relationship Type="http://schemas.openxmlformats.org/officeDocument/2006/relationships/notesSlide" Target="/ppt/notesSlides/notesSlide16.xml" Id="Rb7c78364835f41c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a9a3c6285b4b7e" /><Relationship Type="http://schemas.openxmlformats.org/officeDocument/2006/relationships/image" Target="/ppt/media/image26.png" Id="R646e4ebf71334702" /><Relationship Type="http://schemas.openxmlformats.org/officeDocument/2006/relationships/notesSlide" Target="/ppt/notesSlides/notesSlide17.xml" Id="R131fea1a12b3459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8c9db39c4c4361" /><Relationship Type="http://schemas.openxmlformats.org/officeDocument/2006/relationships/image" Target="/ppt/media/image27.png" Id="Rfa729f3b71234215" /><Relationship Type="http://schemas.openxmlformats.org/officeDocument/2006/relationships/notesSlide" Target="/ppt/notesSlides/notesSlide18.xml" Id="Ra9b3ccc5dc544f4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d8e1ce31704ec5" /><Relationship Type="http://schemas.openxmlformats.org/officeDocument/2006/relationships/image" Target="/ppt/media/image28.png" Id="R1688eb4c99c54f98" /><Relationship Type="http://schemas.openxmlformats.org/officeDocument/2006/relationships/notesSlide" Target="/ppt/notesSlides/notesSlide19.xml" Id="Rf1331584238a40a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425f404a4c4bcc" /><Relationship Type="http://schemas.openxmlformats.org/officeDocument/2006/relationships/image" Target="/ppt/media/image29.png" Id="R2cab89851490481f" /><Relationship Type="http://schemas.openxmlformats.org/officeDocument/2006/relationships/notesSlide" Target="/ppt/notesSlides/notesSlide20.xml" Id="R724463f47eef48c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134dcf7c60436c" /><Relationship Type="http://schemas.openxmlformats.org/officeDocument/2006/relationships/image" Target="/ppt/media/image30.png" Id="R715f675f4da14226" /><Relationship Type="http://schemas.openxmlformats.org/officeDocument/2006/relationships/notesSlide" Target="/ppt/notesSlides/notesSlide21.xml" Id="R581f0fdb2d74483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ca097405a74387" /><Relationship Type="http://schemas.openxmlformats.org/officeDocument/2006/relationships/image" Target="/ppt/media/image31.png" Id="Rc3447c02f0454781" /><Relationship Type="http://schemas.openxmlformats.org/officeDocument/2006/relationships/notesSlide" Target="/ppt/notesSlides/notesSlide22.xml" Id="R340c2342745649a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3c217da66c48c2" /><Relationship Type="http://schemas.openxmlformats.org/officeDocument/2006/relationships/image" Target="/ppt/media/image32.png" Id="R61e5cdae2758441d" /><Relationship Type="http://schemas.openxmlformats.org/officeDocument/2006/relationships/notesSlide" Target="/ppt/notesSlides/notesSlide23.xml" Id="R6177e0ecc1af44d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f5a65922cc4278" /><Relationship Type="http://schemas.openxmlformats.org/officeDocument/2006/relationships/image" Target="/ppt/media/image33.png" Id="R94a1ba7c21254093" /><Relationship Type="http://schemas.openxmlformats.org/officeDocument/2006/relationships/image" Target="/ppt/media/image34.png" Id="R79d548ecca4046cc" /><Relationship Type="http://schemas.openxmlformats.org/officeDocument/2006/relationships/notesSlide" Target="/ppt/notesSlides/notesSlide24.xml" Id="Rcef17f82e92d437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1D703F-3DD9-426D-9070-A50EEBB7A9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2aa824c2b143d3"/>
          <a:srcRect xmlns:a="http://schemas.openxmlformats.org/drawingml/2006/main" l="23423" t="0" r="2342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0"/>
            <a:ext cx="6477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F6D44A-ABB1-413F-8976-013EB3A09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96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C27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5F3651-AFB5-485D-95F1-3FEEEEDD6D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b1019a2c8f4792"/>
          <a:stretch xmlns:a="http://schemas.openxmlformats.org/drawingml/2006/main"/>
        </p:blipFill>
        <p:spPr>
          <a:xfrm xmlns:a="http://schemas.openxmlformats.org/drawingml/2006/main">
            <a:off x="685800" y="623888"/>
            <a:ext cx="457200" cy="4572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948FAD-5D9C-49F6-805D-7E009154D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752475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VISUAL PRODUCT PRESENTATION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64538D-B693-4476-99D4-5CA8F5E7D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47875"/>
            <a:ext cx="5143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4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Sentinel SiteGuard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CF151A-0EF6-4BCD-86CC-09FBECEA8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45243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D3E1E8"/>
                </a:solidFill>
                <a:latin typeface="Arial"/>
                <a:ea typeface="Arial"/>
                <a:cs typeface="Arial"/>
              </a:rPr>
              <a:t>Company camera monitoring and building access tied to accountable records.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F267DC-FBA0-4EF4-B246-8C820DDE4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4572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Current screens · Visual workflows · Deployment detail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FA2B8C-84EB-4697-A88D-58B85125C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6429375"/>
            <a:ext cx="266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Generated concept illustration</a:t>
            </a:r>
          </a:p>
        </p:txBody>
      </p:sp>
    </p:spTree>
    <p:extLst>
      <p:ext uri="{BB962C8B-B14F-4D97-AF65-F5344CB8AC3E}">
        <p14:creationId xmlns:p14="http://schemas.microsoft.com/office/powerpoint/2010/main" val="6537891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421F8C-9503-43EA-8832-401DCEF38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DFC392-6085-4D06-8CB2-0E2D7145BE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acb6cc349442b9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9A3A59-9A9A-4394-9926-21D02CC4E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Executive overview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625DFA-75E8-4924-866D-9CE760157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Camera monitoring, restricted-area alerts, staff and visitor access, and collection authorizations for company facilities.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A3AAD9-53E4-4665-8405-62D5D1829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4191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defPPr>
            <a:lvl1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1pPr>
            <a:lvl2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2pPr>
            <a:lvl3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3pPr>
            <a:lvl4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4pPr>
            <a:lvl5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5pPr>
            <a:lvl6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6pPr>
            <a:lvl7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7pPr>
            <a:lvl8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8pPr>
            <a:lvl9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pPr>
            <a:r>
              <a:rPr sz="2175" b="1">
                <a:solidFill>
                  <a:srgbClr val="D9C292"/>
                </a:solidFill>
                <a:latin typeface="Georgia"/>
                <a:ea typeface="Georgia"/>
                <a:cs typeface="Georgia"/>
              </a:rPr>
              <a:t>The operational outcome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111EEF-CD40-4C4D-A6F3-FE5D01994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4095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Camera events and access decisions with records that can be reviewed.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C3F089-6967-4D99-BFDB-E46BEF35A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4000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Who uses it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C061BB-9D9D-4CD1-B5AF-71807D7E8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86325"/>
            <a:ext cx="4095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Company security managers, control rooms and front-desk teams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5C79CD-6663-4BE9-BE21-429CB6E70E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794457e10c4f9f"/>
          <a:srcRect xmlns:a="http://schemas.openxmlformats.org/drawingml/2006/main" l="50000" t="0" r="0" b="50000"/>
          <a:stretch xmlns:a="http://schemas.openxmlformats.org/drawingml/2006/main"/>
        </p:blipFill>
        <p:spPr>
          <a:xfrm xmlns:a="http://schemas.openxmlformats.org/drawingml/2006/main">
            <a:off x="5257800" y="2238375"/>
            <a:ext cx="6248400" cy="377190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5F0BD2-4FF2-4687-921B-ACDF50D8B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134100"/>
            <a:ext cx="6248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Generated illustrative scenario; not a customer deployment.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FDD461-1A69-46C9-80FE-ECD9D4167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C1CF58-9875-4D16-AE27-7E66641BC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9230632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AB45DB-40AC-4036-92D3-1DE3788A1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BFEB84-46F5-4871-A4F2-22041CC00F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81ed591a8e4eff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EBFC4B-A3D9-47DA-9B65-8CD7AD31F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Users and responsibilities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B15BBD-C189-4504-87A9-CA3FD6B85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Clear ownership supports accountable operation.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843F67-8B15-40B6-8EAA-0FF6B4BA4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4095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Security manager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A1A449-7CA2-4B28-B18C-60CF7252C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Configure areas and detection policies, register doors/lifts/floors and manage…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B2DD0B-7450-4ACE-9422-319CE04A2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28975"/>
            <a:ext cx="4095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Front desk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8F2DCC-E53D-4A12-A948-C3F899C39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3377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Register visitors and manage bookings, card issuance and badge returns within assigned…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49F0DE-6C31-4EBA-92C6-50614378D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9575"/>
            <a:ext cx="4095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Guard / operator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E36518-031C-4182-9873-EE95C5842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2437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Review camera alerts and check signed credentials at registered points.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69356E-9D93-4FEA-A5E5-F1CCADE7F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0175"/>
            <a:ext cx="4095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Integration gateway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B8A7B4-35B7-4964-A5DB-6D74F4F8B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1497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Use a scoped API key and commissioned vendor driver for mapped controller operations.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925EBA-D44B-4C2C-82DE-CB68519A7A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36d257d92c4779"/>
          <a:srcRect xmlns:a="http://schemas.openxmlformats.org/drawingml/2006/main" l="50000" t="0" r="0" b="50000"/>
          <a:stretch xmlns:a="http://schemas.openxmlformats.org/drawingml/2006/main"/>
        </p:blipFill>
        <p:spPr>
          <a:xfrm xmlns:a="http://schemas.openxmlformats.org/drawingml/2006/main">
            <a:off x="5257800" y="2238375"/>
            <a:ext cx="6248400" cy="3771900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2D419D-B192-4C44-AD1A-D3A7F2A5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134100"/>
            <a:ext cx="6248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Generated illustrative scenario; not a customer deployment.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3B6961-9400-4669-A0AC-B14169AC0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021E49-5DFA-4494-99B9-BAFB72552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6976911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F4248B7-5604-4B0E-B890-3053EBB9E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363DA1-7DCF-41BC-B0BD-BC396DF0DC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76e59cf7bb41f5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2FC1DF-4F6E-4C93-B522-570CC548B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Operational workflow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4F77A1-EB17-481C-8314-169DBD01C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The product follows its own recorded workflow.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029BDD-2B8C-4EEF-AA2E-07233C94C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12EE4E-9A74-42E0-BCF4-2725CEACD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CCCC43-EDF7-470B-9673-5C780BB58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Register the holder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EC3773-FC8E-4C6B-BF72-AF39F0EB4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9CE4BD-720E-420A-8769-D347717D5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9FD7CB-99AC-4DF4-A374-1D1F874B3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8FDFAC-B492-40F8-9F4E-A5D5C4C58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Assign the credential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42C37E-46EC-44F7-9B6E-431E9C488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710187-C5D4-4909-B8A5-22832597A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57BAF0-2BFC-402A-B154-03C471043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FD9623-1388-4AB4-8EA5-61EC5782F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Grant an explicit route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C00D5B-2E53-474A-BE7A-04D612AEF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2BC3EC-5B56-45E5-9242-02E1F0C73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8BC3D1-0987-4A3B-B839-8B3D71AB1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314641-46C3-462C-810D-9F024D484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Review the decision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A4BF76-261E-4477-992C-1F06CAA98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Stage 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854969-D508-49DA-828D-277D83017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Register areas, cameras and permitted entry points.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1EE40A-DDF0-4C55-92EF-62CCEC599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Stage 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6A2274-119B-4CAB-8848-B9F487C74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Configure monitoring rules and issue approved access or collection permits.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06FA557-31CA-4281-99DC-7E0D19BC9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Stage 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A54C387-4E52-4A19-9232-B92B38A14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Review alerts and credentials, verify the person or vehicle, and record the outcome.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A34F1EC-15E3-4B44-8A02-CB1B260E9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9483108-6B60-47F2-8706-6816D463F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0943555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896B62-7490-4C7D-A2C8-FAA0054FF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DE3671-00EC-4B43-BCA8-40A4C37913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8bc0bcdf5a4a2a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910D52-32A7-4A8B-867B-B3F9E64C8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Site control room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2B5362-3475-4B61-8F1B-7351CA788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Group cameras by area, review alerts and inspect detection readiness. Configure supported people and vehicle policies for the assigned coverage.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9DE17C-C818-4133-810A-7A1F405FB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5F721A-EEF9-43C9-840E-F0C376FD7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3C88BF-F437-4ABA-8A89-B5E708673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526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Assign cameras to the correct areas.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9E3CCE-C781-4E7E-ADAA-A5ABD9839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B35293-A671-4AB7-872A-A3206B2D8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5282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3CED7C-1706-4ED8-9DF3-63D5B39BD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7662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Review source images with the event.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CC27F0-BF9A-4956-8C7D-D3CF297D5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0D1F61-7312-4F81-967F-F40C98F1C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767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3AD5B9-EEDA-4127-BCAB-16FD6BD51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005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Separate camera monitoring from entry policy.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33800F-B413-4832-87D9-FAEA409065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e5e3a082bd4c8b"/>
          <a:srcRect xmlns:a="http://schemas.openxmlformats.org/drawingml/2006/main" l="18000" t="6000" r="1500" b="5000"/>
          <a:stretch xmlns:a="http://schemas.openxmlformats.org/drawingml/2006/main"/>
        </p:blipFill>
        <p:spPr>
          <a:xfrm xmlns:a="http://schemas.openxmlformats.org/drawingml/2006/main">
            <a:off x="4191000" y="2238375"/>
            <a:ext cx="7315200" cy="37719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97A276-C2FE-4D9B-9B5F-920A1D9D3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6115050"/>
            <a:ext cx="7315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Current interface; source connections are inactive in this test capture.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D7EE77-6224-41B9-A96C-BEC84EB3B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32E18D-595B-4CE7-B1E2-A4A490469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72616330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03841CF-A06F-4100-BADD-CBE71C78D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214205-EB15-46DB-A937-5C52309324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4a6a164fbd45a5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C69731-673C-4D4D-8042-424779EA0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Camera monitoring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5E257E-F576-4A52-8B78-7D7ACCCE4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Supported feeds and uploads support configured object detection and operator review. The camera wall supports reviewing several feeds.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1E69C8-6B41-4DEC-A265-B1FDA126B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099C73-6D07-4D0C-A5C2-8B98B3D2E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BCC568-0874-4012-A410-8C6B6EDA8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Registered camera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F7E9F3-D963-4633-8DD0-5265A6B3E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D8D090-77B7-459C-BE9A-18009C069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091F85-FF18-4F71-9E9B-43E4AC1B0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D4D97B-97F4-4299-83CA-0675C3645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Supported image input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240843-C8F0-4E3F-9DF6-495363F8A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7D264B-6ABE-4452-AB41-D8C6847AF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A0154E-D8DC-46D6-B9F2-6A2FF692B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83D803-2927-42DB-9E70-86F166870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Configured site event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9DDE45-41E7-4EC1-8B17-0773A3CE8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FFEDD4-3309-4D44-9C9E-3D853B789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1B1EDC-50F2-4247-BC65-9ACB392C1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ED990E-3797-47C0-AAE9-43C868BDA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Operator review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92A4F6-DEF2-4435-8798-3139BCEE9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Operating approach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60CA37-5F0E-4470-90AC-61A58C733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Image quality, placement and processing resources determine useful coverage.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982806-58A5-4FD5-9DAC-ADF3B83DB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What the team reviews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4EF992-977C-4B02-B597-5274D51CB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Validate the actual stream and capture quality.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9A9EB9B-0BBB-4AB8-9B1D-DB34CA9DB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Acceptance evidence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201E75-7500-4114-B147-7D0A0648D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Demonstrate this workflow using representative permitted inputs.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3901AEA-5CBF-430E-897D-63965076F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D33E296-19E7-435D-9498-949EC2453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67245168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F4B319-BEC0-43E3-9284-BAE563BE7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59A46F-409E-4882-A4C4-A083E746C5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7324afb96d42bf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720CDB-6CD1-44EC-A83C-803741BC4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Visitors and reusable badges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7B3C9A-4AC2-4086-8F4F-5106419FC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The front desk registers permitted visitors, coordinates bookings and assigns or returns visitor badges.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4195FF-C815-4269-BABA-0A697B6F2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6C85FB-AB93-4A9C-A2AD-E8AE54DE4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EA9BBE-BA69-4EE1-9F19-57A700FB8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526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Check approval, induction and visit state.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9E8BE5-B12D-487E-8324-E8FFEAECA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86BF9D-5C2F-4FE5-AE3B-BEA0DB570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5282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E40851-5015-47FE-9BE4-90FE811FB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7662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Compare the wearer with the registered holder.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1D5A3D-C5D6-41CD-BA0B-74F5C182D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386DC5-604C-41F5-AF22-575065141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767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B6534C-679B-4FFF-90EE-60970A973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005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Return, revoke or expire access promptly.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1E140B-A783-42CF-89E9-99EF4E679B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1c845bb54a4d96"/>
          <a:srcRect xmlns:a="http://schemas.openxmlformats.org/drawingml/2006/main" l="18000" t="6000" r="1500" b="5000"/>
          <a:stretch xmlns:a="http://schemas.openxmlformats.org/drawingml/2006/main"/>
        </p:blipFill>
        <p:spPr>
          <a:xfrm xmlns:a="http://schemas.openxmlformats.org/drawingml/2006/main">
            <a:off x="4191000" y="2238375"/>
            <a:ext cx="7315200" cy="37719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CA4BA9-89D6-4AEB-81DD-67BE21191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6115050"/>
            <a:ext cx="7315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Current application interface captured from the configured test system.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23F3BF-29A3-4439-A7C2-855383136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BBCCBB-099B-4261-A97F-28E6DCF26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0834322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00F085-1A30-410B-A3FE-F8872ED3A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567E53-C817-4BB2-AA90-FF49B37A0E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38b430e84f46d0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58790B-0F87-40BE-B36D-139229425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Doors, lifts and floors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BCEB1F-9F64-4539-B3FB-C864061B0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Register floors, doors linked to floors and lifts with served destinations. Grant explicit points to the current card assignment.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0A0C28-64BA-4E13-96F3-FD477A893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E701F1-ED48-4DED-8C06-20DEEC4B9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3566E1-2449-4266-B1D2-8957EB32D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526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A text floor label grants no physical entry.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586917-E210-4473-B855-0F2E48FC3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04F7E7-C8AF-45A1-ACAC-E13AEF53D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5282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1B7DD0-0160-4A70-B035-E242E7563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7662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Reassignment does not inherit old grants.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0B8911-E88C-4D05-93E9-5614D9B10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9BEEBC-C4F4-42ED-B54D-A7CDD3DE6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767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4DD6E3-351A-4DE1-A3A0-6C0C9C26A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005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Changes affect both QR and NFC immediately.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591404-1118-4CAE-91ED-F543AE7391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7c50e8f0ac4a23"/>
          <a:srcRect xmlns:a="http://schemas.openxmlformats.org/drawingml/2006/main" l="18000" t="6000" r="1500" b="5000"/>
          <a:stretch xmlns:a="http://schemas.openxmlformats.org/drawingml/2006/main"/>
        </p:blipFill>
        <p:spPr>
          <a:xfrm xmlns:a="http://schemas.openxmlformats.org/drawingml/2006/main">
            <a:off x="4191000" y="2238375"/>
            <a:ext cx="7315200" cy="37719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1D91F8-1CA5-4450-B499-818493BD7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6115050"/>
            <a:ext cx="7315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Current application interface captured from the configured test system.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E3D722-61A0-4E29-BD86-C5C854C1C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F902D1-6AD0-438B-8F39-0F56D06C3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95719481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E83A3B-C051-49A6-B9A1-6CCB0062B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ADA018-73C0-4292-9222-9DE4B05836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451294371f448c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DAE42B-333F-4783-A437-8E3E33004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Hardware integration API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1D328C-AE16-48FD-8A71-B985A91F7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The API checks a credential and issues a short-lived decision. The same integration key consumes it once before a trusted adapter calls the mapped vendor driver.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A279E5-B13F-4A63-AF8D-8BB25D887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C1DEC6-E504-451A-A7E0-7C52E555A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B3A695-C105-4865-8332-1DBA37E33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526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Use a dedicated scoped integration key.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5317C8-89CC-4989-8CAE-73F98D21F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B9C906-A909-45A7-A7EE-8D21942A0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5282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0B8720-5204-46E5-96C7-A1A6F857E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7662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Map only the approved door or lift floor.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466CCC-DC1C-4283-A873-179904F6A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671158-CE6B-4F66-8A81-DB1A69087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767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009F1D-8097-42E2-BAE5-DA9E6B873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005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Deny on stale, failed or ambiguous responses.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AF2964-4DE3-43CE-8FB6-BE24A7E12C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4dadd144a94743"/>
          <a:srcRect xmlns:a="http://schemas.openxmlformats.org/drawingml/2006/main" l="18000" t="6000" r="1500" b="5000"/>
          <a:stretch xmlns:a="http://schemas.openxmlformats.org/drawingml/2006/main"/>
        </p:blipFill>
        <p:spPr>
          <a:xfrm xmlns:a="http://schemas.openxmlformats.org/drawingml/2006/main">
            <a:off x="4191000" y="2238375"/>
            <a:ext cx="7315200" cy="37719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7BB84E-32DB-4F89-9F83-2039EDF6B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6115050"/>
            <a:ext cx="7315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Current application interface captured from the configured test system.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5AC3CE-A9FE-4926-A114-A245B1651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F56A17-E120-4B25-9BCC-1A2458A17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48384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28C58F5-E7D8-4F87-8CA7-B2719BCA3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DFB298-A3B6-499B-8179-D309421F91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002ace44854554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D11961-1B14-476A-A837-7B3B56569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Collection review and auditing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E5F989-8271-4F1A-BFE5-9F259D46B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Collection permits link plates, dispatch references and a bounded validity window for supervisor review.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95EE6C-009A-42DE-9B38-9546D480D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B8D82B-FD9B-41AE-AE29-075FF6925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514A62-4FF2-4D72-B6B1-F898F9B28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Permit and vehicle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A5550E-4CBB-434B-BAE0-9CF5505EE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35DD91-72AE-40EA-A508-46E1533A8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664AD4-E499-4FC3-95D4-2D644D02F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E3BE6B-7ECE-46FC-9AEC-E1FC5F18F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Person and paperwork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98E942-B0F3-409C-916E-35731BBD5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7E10B1-76A9-4DDA-8950-071ABC2BE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1A181C-4236-4FEE-A8C1-515FF9129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D9D571-1D2E-4A22-A386-898C041A0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Review validity window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8DE14B-75D9-410F-853C-C5EB47631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D69AA8-A57E-4CF7-B01D-CA587C5A8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058641-9F6D-4276-9D4B-155FC04F0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1CF49C-1308-43ED-9229-3ACF82609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Record the outcome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B80CA7-54BD-4E79-A56F-128485965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Operating approach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AE51C3-AE58-4AB7-A211-A575B6A9F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A matching permit informs review without proving the truck, driver or load is correct.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571A7D-0F3C-4E88-8043-4CF647F1F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What the team reviews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712549-DC6B-4D15-A1D9-3092B26B0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Verify vehicle, driver and paperwork.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40511A-C5E7-4526-9BBC-FADC3555D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Acceptance evidence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340CB86-CE59-46C5-B100-295C7427B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Demonstrate this workflow using representative permitted inputs.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4996E0-B40C-4396-9189-0CC76C2EB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2999BEE-D4D6-446C-8F6D-E91CF4840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0998516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2D3894-134F-49A6-BC51-6275C6558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FEB4B8-7AEF-4288-B1FB-57CF37DB48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4a4137553c4de6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C1182C-BB6B-429B-86A4-0E2C749AA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Architecture and information flow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9E5FCB-B60D-4C50-8125-F275C756E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Components and responsibilities for this product.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E60F2E-6812-403F-BF7B-CE8E69F86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95625"/>
            <a:ext cx="2714625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13D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EBA337-A90F-414E-99C6-989115780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24225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18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Browser and front desk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B0F021-B27C-4454-AD45-59A03F47E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95625"/>
            <a:ext cx="28575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9089D5-5A0A-4553-AA79-4708C7100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324225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18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Application service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42F6A9-E4DA-45E1-AB1E-79D142DAC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86000"/>
            <a:ext cx="276225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13D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09A77E-BD04-416E-92D0-D2C765D0B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514600"/>
            <a:ext cx="238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18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Database and evidence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BC120A-C932-4A71-93E5-465E30192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29125"/>
            <a:ext cx="276225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13D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0DA819-3A31-4D49-B054-408596CB7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4657725"/>
            <a:ext cx="238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18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Controller gateway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C22E95-B886-4055-A8EA-514F542DC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524250"/>
            <a:ext cx="53340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E39523-2E61-4B5C-B723-16F84E6EB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686050"/>
            <a:ext cx="5524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8C6449-09A8-46D7-81DB-594941B4A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4810125"/>
            <a:ext cx="5524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B23741-8651-47A5-876E-0B824E2CE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0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Product-specific information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D3A600-9EE8-4A1C-B2EA-850AC9825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916540-389A-4B88-AF1C-3ABDC0C34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69160836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A57DDBB-12B5-4C30-A79E-F4CB0E989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CFC487-BCB2-4BCF-AFBC-45F9220891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2f12a4b6f04db5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FC1E20-18C0-428E-A770-453AAD0AA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Integrations and commissioning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32279E-57F9-4298-BE64-68766DB2F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Each connection requires authorised configuration.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F0FD9D-EF38-48EF-95AB-4B69794E8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3143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7D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7DDB8C-FDDD-42B3-95B3-7860EDCBD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0980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C27"/>
                </a:solidFill>
                <a:latin typeface="Arial"/>
                <a:ea typeface="Arial"/>
                <a:cs typeface="Arial"/>
              </a:rPr>
              <a:t>Camera feeds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12E58F-49A3-4372-965C-17ECE5712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266950"/>
            <a:ext cx="3619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93A171-0382-4450-AC77-079372ECB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38450"/>
            <a:ext cx="3143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7D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485636-C688-422D-A33D-BB4CF17A3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5275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C27"/>
                </a:solidFill>
                <a:latin typeface="Arial"/>
                <a:ea typeface="Arial"/>
                <a:cs typeface="Arial"/>
              </a:rPr>
              <a:t>Signed QR / NFC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20C4AD-34FB-4E7B-91D6-71D56F0F2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009900"/>
            <a:ext cx="3619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22557D-9C93-4967-9FD3-24884B69A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81400"/>
            <a:ext cx="3143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7D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B3750A-23A7-44CD-833D-1CEF411FE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C27"/>
                </a:solidFill>
                <a:latin typeface="Arial"/>
                <a:ea typeface="Arial"/>
                <a:cs typeface="Arial"/>
              </a:rPr>
              <a:t>Door controllers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09F3BB-1CEF-46FF-8555-0D6675423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752850"/>
            <a:ext cx="3619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EE1625-426A-4500-9EC8-49AC5E091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3143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7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CD22C1-8876-4787-9FD4-3ED8CD409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3865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C27"/>
                </a:solidFill>
                <a:latin typeface="Arial"/>
                <a:ea typeface="Arial"/>
                <a:cs typeface="Arial"/>
              </a:rPr>
              <a:t>Lift floor controllers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E0F9C3-7E37-4231-91A8-B148A6465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495800"/>
            <a:ext cx="3619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A40C41-32B2-4A7A-9F0E-3D201A822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3143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7D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956EC7-6A35-4507-889A-F5DDDBE01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8160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C27"/>
                </a:solidFill>
                <a:latin typeface="Arial"/>
                <a:ea typeface="Arial"/>
                <a:cs typeface="Arial"/>
              </a:rPr>
              <a:t>REST integration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75CA3F-2EF3-4DB0-8911-8C2F51BEC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238750"/>
            <a:ext cx="3619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72EA73-5018-4957-BDA7-30D31A393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048000"/>
            <a:ext cx="26670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C2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68838D-4B6A-40C0-A906-E91D81A31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3238500"/>
            <a:ext cx="22669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3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Sentinel SiteGuard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6A217B-9B13-4DA3-A6E1-823F57077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476625"/>
            <a:ext cx="4762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E02F393-21DF-4D44-A270-07F2123E8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095625"/>
            <a:ext cx="24574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Commission</a:t>
            </a:r>
          </a:p>
          <a:p xmlns:a="http://schemas.openxmlformats.org/drawingml/2006/main">
            <a: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and validate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40DCF6-0B8D-40DD-B39B-10ACC082C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476750"/>
            <a:ext cx="6334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Every source, device or service has its own setup and validation requirements.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A653F47-2B9D-4609-8F70-1C5D4D498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FE39A18-D8CF-4489-9F3A-88297917F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67027210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92549D-B779-4EAF-9C18-74DE17028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53864C-92B0-4D46-B36A-BCA6317A09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e3eb99aafb4e1d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53539D-1A7A-4F49-BDDB-3D5825752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Security and access boundaries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B9E5F7-4F45-48B7-A404-27870EC0B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Security depends on the product controls and the operating environment.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07CE2E-4814-42C4-82E6-78354F5D7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6667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D697EF-7D5D-4F1D-8D59-4557DE573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47650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B3B131-11A8-4403-B620-AAD64B5A9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0030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Authorised account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9051E0-86D7-4E49-9729-FF9EAC69E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28975"/>
            <a:ext cx="6667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D0BB95-66A7-461B-B7CF-BC0C0BF32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37185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6DC9FE-8303-4F11-B154-925D09337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329565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Product permissions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7A3AEB-7E16-467D-824B-C51768EE9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24325"/>
            <a:ext cx="6667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3B3D3A-7498-4667-B84A-B549F5AC0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26720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4DA0AB-5893-413C-B0C9-1EE2D60F7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19100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Human review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381EBD-523B-4C4C-B0FA-75A607841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9675"/>
            <a:ext cx="6667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FB0B3F-F410-462C-A979-83D9325E1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516255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A95B6A-087C-4FDB-B68C-4C2ACFA17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508635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Protected export / recovery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C21071-7A5C-499A-AB22-C78080C34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667000"/>
            <a:ext cx="36766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defPPr>
            <a:lvl1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1pPr>
            <a:lvl2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2pPr>
            <a:lvl3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3pPr>
            <a:lvl4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4pPr>
            <a:lvl5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5pPr>
            <a:lvl6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6pPr>
            <a:lvl7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7pPr>
            <a:lvl8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8pPr>
            <a:lvl9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pPr>
            <a:r>
              <a:rPr sz="2325" b="1">
                <a:solidFill>
                  <a:srgbClr val="D9C292"/>
                </a:solidFill>
                <a:latin typeface="Georgia"/>
                <a:ea typeface="Georgia"/>
                <a:cs typeface="Georgia"/>
              </a:rPr>
              <a:t>A permission decision is separate from a confirmed door opening or lift journey.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A7843B-CF53-42FF-9FE9-276EFDB83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703201-2F2D-4BD0-83C5-1A314D0B8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63293167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5C63F8-F9DD-4218-90BD-7FE001351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6685EC-FA77-49AF-B67E-8DBD6B37AA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1059b4a2e541a7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1B5AC0-80C3-41CC-93E4-4F3B6C8A0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Reports and information handling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C5DCD3-D034-41FD-91D6-A3D25A7B4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Reports should retain source context and operating limits.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43B8DC-9262-4043-89B5-8C1B05623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A026AF-244B-4053-9EB4-EBD5A1118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04609C-5779-43E7-8409-2D2A4F6AA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526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Source-linked camera and detection review.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240F45-2A25-4224-88BA-F89A2C68B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25D4E9-358A-4465-91AE-B7B5A1216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5282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3D10F1-1DAD-49C1-9F00-41569A271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7662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Visitor bookings, badge assignments and rollcall workflows.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8F253D-2F4D-4815-A6B3-F6CBCDF1F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D141EB-4404-4681-9C43-562FFE5AB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767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399CFA-FA6A-40AA-A0F1-453F02A71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005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Collection-permit status and supervisor review context.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3B902C-862C-42F1-BEFB-DF685497F9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f77d8240664860"/>
          <a:srcRect xmlns:a="http://schemas.openxmlformats.org/drawingml/2006/main" l="18000" t="6000" r="1500" b="5000"/>
          <a:stretch xmlns:a="http://schemas.openxmlformats.org/drawingml/2006/main"/>
        </p:blipFill>
        <p:spPr>
          <a:xfrm xmlns:a="http://schemas.openxmlformats.org/drawingml/2006/main">
            <a:off x="4191000" y="2238375"/>
            <a:ext cx="7315200" cy="37719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C6AA87-FD2D-415C-AF59-38E298A38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6115050"/>
            <a:ext cx="7315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Current application interface captured from the configured test system.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3C7A13-162A-477D-A3F4-1A85ABA07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484B31-0EFE-444C-8906-4197D41FB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55881709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633CEC-C58D-438A-8D3F-63984A87E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3EABDD-2939-43F5-B90C-23C95892B9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d2fd58f57148b4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0F28D7-0343-4210-9AE6-6D511306C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Illustrative workflows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6B26A0-B084-44AA-8254-9D2729C1C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Examples explain use; they do not claim real customer results.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F8D704-8046-4930-968B-02E751CDD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4048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A visitor may use reception only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1902F1-1809-488F-BD0F-BDE713F71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76575"/>
            <a:ext cx="40481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Register/check in the visitor and assign a badge.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EA262E-4F41-419D-B523-D084C9EBC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4048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A lift serves restricted floors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03B0A4-4658-46AA-ABEE-C1D5DF03F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86325"/>
            <a:ext cx="40481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Grant Lift A and Floor 2.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0CCB3D-2BA1-4A9E-9A63-2D954424A6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7b9f769d54467a"/>
          <a:srcRect xmlns:a="http://schemas.openxmlformats.org/drawingml/2006/main" l="50000" t="0" r="0" b="50000"/>
          <a:stretch xmlns:a="http://schemas.openxmlformats.org/drawingml/2006/main"/>
        </p:blipFill>
        <p:spPr>
          <a:xfrm xmlns:a="http://schemas.openxmlformats.org/drawingml/2006/main">
            <a:off x="5257800" y="2238375"/>
            <a:ext cx="6248400" cy="377190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359D3D-8680-48F9-940E-8F086726F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134100"/>
            <a:ext cx="6248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Generated illustrative scenario; not a customer deployment.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616CCE-9E56-4BD2-941A-9CDA1A171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1911EB-31C9-49ED-98CE-5EB34F019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82575191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BD43D2D-CC38-4F12-A21E-BD8A77216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A68D0E-7735-4F9A-8045-A41DB5976E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3a2db9821d408b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D15A98-11BB-4B50-9966-5489EAB97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Illustrative workflows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1D7EE2-246E-4D06-9E59-E2AD42FC6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Examples explain use; they do not claim real customer results.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C6508A-DEDD-45FA-AE08-F5724D392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DF5D71-E11D-489D-8889-CEC4C03C4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00A7FE-2E6C-4F53-8E69-27BD9E32C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Signed QR / NFC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C4BCBE-4FAE-4F52-BB53-09F3356F0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87CC61-D9FB-46A8-B6C5-FEB953DE6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354B58-0AB6-45E8-B971-9E2C2B8E1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BEA43D-FF8E-4C1F-ADB8-8278AD55E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Current assignment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55DC2F-FBC4-4C99-8F47-22138AE11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3D4702-3F7B-48E6-B6F1-900D51992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AB7175-C090-4CA3-BFDF-5167C3606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9F62AA-59B5-434E-8B13-94C09C1AD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Door / lift / floor grant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453A29-956D-4A17-926B-09A59F6E8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13015E-7465-487C-899C-709B467DE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62577E-3BE8-4658-B244-90AA035F4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A63B5E-ECFB-45EF-8254-F141A0C3E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Adapter and controller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8CB569-DA46-4F6F-9D50-5E1BCE32E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A returned badge changes hands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C2C41E-0385-45AF-B97A-57D6F3BA6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The front desk reuses a physical visitor badge. The previous visitor’s permissions do not carry over.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01C23D-1D60-496F-BE9F-171C633F9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A truck arrives for collection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2044E7-58DD-42D0-8FD5-730064CFE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An operator reviews a vehicle at the loading area. The local permit record supports accountable review.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774A92-2FDA-4EE4-A2ED-5A817F120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C624EE4-56B3-4965-A673-A872A43D4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8192952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244D892-82DF-4910-A860-8488AF1EB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B771A0-22A1-4AE1-A2BD-19D7D615C8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6e4ebf71334702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7D6F43-40C7-4844-ACBE-A3BC3D29B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Deployment prerequisites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72569F-1570-414A-B416-7EB470F62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The deployment plan must name the actual infrastructure and inputs.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DFD69D-14E9-4711-A6EF-694174957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D16194-587A-4017-9061-655EEA936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DB8273-60E9-4E86-9144-37BC93CDA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Host and storage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8F5534-075C-4769-90F6-D07554CF9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4E1941-22A2-41FB-96C1-691C3766F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65D660-91F2-4304-BD9F-67390D459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C63FD5-3884-4CF8-919F-B97F5E05D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Accounts and network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CA3CE8-5E05-46D2-A6D0-A7C377D07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40437A-3461-4D94-A1F5-AB98B6C3D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8D3137-CF26-49D6-8B23-DDE48F57B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9CB636-2C18-48B2-B260-D2A308AFD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Permitted inputs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3CDCD4-9CF9-40F3-9A6E-D2D293F01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90150A-E567-4781-80AF-57FBF251C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468411-282B-4132-9375-535B697E8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1623C3-BE97-4468-ACBE-BB888E954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Recovery procedure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D8AABE-8993-4AE2-AB27-AE3CBB31A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Requirements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47DA1F-716F-480A-A090-4B5A45B54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Supported Node.js host, MongoDB and protected evidence storage.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FB4427-CEBC-4486-9451-61048B1E4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Capacity and dependencies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229525-6AFD-4EFC-AD6A-33F1AE75B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Confirm load, data size, retention, input quality, network behavior and backup needs through representative tests.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E4B89F-00BE-4C8A-8297-CC43660A3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0BDA975-ED38-4195-BCED-909C8A32E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84035780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AE5EF86-D183-455B-A667-87CB5FF67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BF2A77-D16C-42DB-A463-AD3BEBEFB2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729f3b71234215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E8E079-718E-464B-A0F0-E2CE5633B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Pilot and implementation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F78594-97CD-4074-959E-65391A979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A proposed sequence to agree with the customer.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658CA4-D694-4013-985D-58E6E055D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75496C-D803-472A-9CBB-631470CC7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C3E55A-75F8-43A8-8F48-3BC16ECDE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Discover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4497A5-B546-44A1-9741-65FFC2AC8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3DF037-EFF7-4E3F-86E7-15B6F52A8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217226-B570-436A-9FC2-E21F704C2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7038E1-5506-4844-9D1A-959EEBECD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Configure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2871A2-ABD4-40B8-8CF2-B62EC11F9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06C6B9-65C5-4ED6-BC8F-E511AFB41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4E0465-208B-458B-8DBC-8A4E7EF96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911323-E400-4178-910E-2BE3F1409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Validate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65E744-A170-4A4A-A2E5-00B9F9145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1DC385-5DB2-4349-A705-25853B46E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A198F7-FD2D-49A1-83A8-5D35D7265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22986A-3787-448E-8E2B-42D7BFBA8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Hand over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FA39C5-0855-4DF4-8F35-97B50FEB0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Discovery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29D45D-C258-4740-9F8E-1235D49C8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Confirm the intended users, workflows, source systems, integrations and acceptance criteria.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7B3401-4700-47A5-BE3B-A98D7A1E8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Configuration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3DD261-A19F-4FF1-AF6C-BC245EAE9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Prepare accounts, permissions, infrastructure and the required inputs.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A0B9DB-6084-4EB7-99C6-46665BE5C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Pilot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13BEBF-2897-46E5-9E4E-F6425837C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Exercise normal and failure cases with representative authorised data. Record defects and unresolved dependencies.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09D4E3B-2327-487E-8417-6377FED11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E4A5CD0-73B9-4864-A3E0-DBABB02EC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97403871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84B99A6-DF8B-42EB-B514-14D70BF0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D5905E-517E-4A3F-8390-D417CF4B8D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88eb4c99c54f98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967E25-4155-4DA7-A30F-14F8778D3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Acceptance and validation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2A68E7-5BAC-4734-A1A8-53676CDA8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Production approval requires evidence from the intended deployment.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DA1BA7-0073-4BFE-A08C-66276FC7E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9FE9A0-3C78-49EA-8449-0B68EE7A0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AE372F-E358-4612-907A-A53DA13D7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Representative input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599E2D-1576-421C-A105-5A1513F58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933F49-78BC-4DC9-8036-76B756F2F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8C36AF-DE8F-4741-A215-332FA7F8B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E98628-F07D-451C-85AC-0406C38BB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Expected result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EEF6F9-F012-45C5-A9A1-7D57B5408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097F88-D222-4EEC-93DB-C1D55A933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B43434-4E6F-42C0-898B-8CDC3134D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FEAE5D-5E0A-4986-BFC9-B4CAC5A69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Observed result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90724E-E70E-41D6-BDD6-BB5FDA220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13728B-CDCC-4DF4-AF9D-9CEE71564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496017-2C37-4313-B7F7-05C163173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4289A0-4532-4E15-8F02-C2EDA2BEE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Human sign-off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F7B508-1BE8-4D0A-AA36-815AD913E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8204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13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CFFC61-5466-4274-9D95-88F6E89B7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000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defPPr>
            <a:lvl1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1pPr>
            <a:lvl2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2pPr>
            <a:lvl3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3pPr>
            <a:lvl4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4pPr>
            <a:lvl5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5pPr>
            <a:lvl6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6pPr>
            <a:lvl7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7pPr>
            <a:lvl8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8pPr>
            <a:lvl9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D9C292"/>
                </a:solidFill>
                <a:latin typeface="Georgia"/>
                <a:ea typeface="Georgia"/>
                <a:cs typeface="Georgia"/>
              </a:rPr>
              <a:t>Unresolved critical failure → review and retest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BD9A3D-3D04-43BC-B154-614AD0630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534025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Record the expected and actual results before commissioning.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36D4B6-0A3C-48A5-BCEB-2AC75D6C2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B8D938-2C62-446F-B0CF-03ECE17E6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98929414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7DD5C85-74D0-414D-958B-BED22A0E5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4EABC8-20B2-4B1D-96A2-2DB8B27A52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ab89851490481f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98F087-7232-4067-BE48-907BF4EC9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Training and handover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86C406-67B7-439D-BF67-98478317F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Training should follow the roles that will use the installed product.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3D4DEC-2F51-4725-BE90-5D0F335A2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1E3D1B-B75F-4C22-8368-E29BDBAAD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78B1FE-6CA0-47DC-ACCE-7669EA329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Administrators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C91B43-53AB-4249-B923-231546FBC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4960A9-C7D1-417E-9694-79CA4E331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B68620-419A-427E-90A6-011F1F732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4F2C5F-379B-4474-8571-F47873647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Daily operators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FF61A4-B3CA-4BDF-847C-E4753852D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544B53-44EA-408F-9486-524A884E0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D11B95-EA63-4D7A-9963-BB6B4FC27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33C724-55B8-48F5-A6E2-1A24D6A5F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Technical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155B18-38D5-475C-954C-A1A658A82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D4D0FA-4495-4C4C-935C-CD0D60672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466991-77A4-4F66-84B4-2DBE43E59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3201CB-6527-4A25-8988-B5999D3D4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Handover evidence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51D668-2490-41CC-95D3-63B2ABC29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Administration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A98B69-F809-4B77-87B4-CC845F003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Accounts, permissions, source/device configuration and ongoing access reviews.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75F25F-F607-4C11-A81D-831E67B30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Daily operation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7FD283-7CCB-4E5E-A7C7-A258B2075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The product workflow, source review, exception handling and escalation.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158445E-826F-47C9-8BD2-8DE869089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Technical handover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063EA77-FA93-4DF3-976B-EA17E38E1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Integration responsibilities, protected credentials, backup/restore and host monitoring.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B1991B9-6873-4836-BA6D-E4C163DAF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442D81C-E201-4480-AABF-AE37C093F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95089700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B207C28-BDC5-409B-B476-32F04FDE1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585404-E7DE-4239-A503-73B8FF3C5E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5f675f4da14226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7B24E5-338F-4AD1-A7B2-90B0AD77E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Operations and support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63889B-7225-469B-A686-75104C9A2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Maintain the installation and the human review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801387-E6E3-4CEC-9D3C-3BEAD9350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5DFBAD-4F21-419C-9E17-25F55B3DC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D19F99-C6E8-4CF4-8670-4E4A2C3C3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Review access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4A4240-BC74-4BF5-8F78-7FF0F73F2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2017AC-940D-4331-BC41-327A36545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9A2159-9764-42AD-A519-BDC1F7215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D23047-C22E-48D2-8EA3-CBEFA8C4F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Maintain sources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FF779D-34B0-4C48-84DA-782F50AC9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5E1E53-A36E-46FC-88C5-403EDE511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F39188-8027-49B5-B632-6DC917B67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72FEDC-EB4C-4008-AFBB-31A39AF64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Protect backups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310264-C2B0-4242-BF98-FF84F799D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CF2C0A-BD6F-4DEF-B2A8-7AA1429EB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315342-ABFD-460F-85B1-2C69F338F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8161F2-01F5-498C-A2A3-9F0B2FF91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Test recovery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F3A395-D6BA-4FB6-A5F0-1F29FC052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Operational checklist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AFABA2-6E31-4327-8824-6B121BBC0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Review card grants, point mappings and visitor checkout.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63923C-E1A4-4A2C-A5BC-A47F8ADB1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Support agreement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CEF24D-C007-44EA-94F9-E033811E6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Agree working hours, response targets, escalation contacts, defect/change handling, update responsibilities and any…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19CBA59-8E3D-4492-AEC5-FCCD8C5BA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EE1F00B-BC14-4211-BF13-400528467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09574951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133E05-7F7E-482C-952F-04DC50005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5032BF-EAE9-4A50-8B94-9F5993C0D8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447c02f0454781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B97BA0-8717-4BA5-89C7-401A636CA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Commercial scope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09E7F5-854C-4706-A63F-110C538FB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A product-specific written quotation defines the offer.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DD7DDA-940B-4184-8585-81FB115D5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4953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9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Agree what is included.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ED87E0-8F3F-4C84-A76A-CAAE9ADA4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333625"/>
            <a:ext cx="4953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9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List what needs a separate provision.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A0776B-6196-4974-9DD8-28C0EA0B2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238375"/>
            <a:ext cx="190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C69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24D643-370F-420B-8B08-2E31B9A60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4933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Software and deployment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60E17E-2091-4B53-969D-DF05D88B8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14775"/>
            <a:ext cx="49339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State the product, permitted deployment, user/usage scope and installation responsibilities.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42D411-D585-493F-AB56-A3530FE5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476625"/>
            <a:ext cx="4933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Integration and hardware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A0AD00-FD9E-4C34-B48D-054751D6D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914775"/>
            <a:ext cx="49339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List each included source, device, adapter, third-party licence and specialist service.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2572B3-E423-4E07-8C7D-9C71172BD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4933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Training and support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3AC553-503E-4A7D-BB12-A1662D1D0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00650"/>
            <a:ext cx="49339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Specify training sessions, handover deliverables, support coverage and renewal arrangements.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8557AC-08B1-4998-809B-94F6368A5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762500"/>
            <a:ext cx="4933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Costs and changes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B7D564-BE7C-468A-B337-14AB50FFC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5200650"/>
            <a:ext cx="49339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Confirm currency, taxes, payment milestones, travel and infrastructure costs in the quotation.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2A96B7-0620-44A0-8CE0-6A0E98297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D70A8D-E132-4F33-B52F-B2945D10B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38692423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C59D99-7CE5-4DB4-A990-1DDFE1708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CEB41B-3B07-4C68-A55B-DF837C7C50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e5cdae2758441d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15AF3C-C27B-476F-A7A2-3FE0BD592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Questions and scope boundaries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A773AD-E58E-4166-B5E0-455829154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The product remains separate from the other portfolio applications.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FB4BDD-A587-4073-840E-B28C6C558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Can one ID card work at doors and lifts?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84BA59-EDEB-4851-8045-B94D90A69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76575"/>
            <a:ext cx="51435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Yes, with explicit permissions for its current assignment. QR and NFC share those permissions.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7300E7-B2D9-4C39-A88B-EA5CE59FE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3362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Does every controller work automatically?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E59561-FCFF-447B-AD1A-723C65620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076575"/>
            <a:ext cx="51435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No. A manufacturer-supported API, SDK or gateway and commissioning are required.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D0BA67-4126-40C3-B697-4D48F1FC3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Can a raw NFC UID open a door?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C93D18-85CD-49E0-838B-C92F8252D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1435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The built-in flow uses signed QR/NDEF text. Other secure-card protocols require explicit integration.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B6249E-6A50-4295-9A75-1248426CC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3815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Does a successful check unlock hardware?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DDCF38-69D3-4D98-8C1C-F4DC093FB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24450"/>
            <a:ext cx="51435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A trusted adapter must consume the decision and call the configured mapped driver.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7DBEAD-EB2E-4FF0-B783-0240B576D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529F9B-6136-4071-A4AB-1563067B7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88732244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67031B-B59E-4DE4-BCAA-BFA7795803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a1ba7c21254093"/>
          <a:srcRect xmlns:a="http://schemas.openxmlformats.org/drawingml/2006/main" l="23423" t="0" r="2342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0"/>
            <a:ext cx="6477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3F4FAE-521A-4CED-94C5-FEFA2223B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96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C27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AAF923-F87B-467C-9BB9-09EEFE893C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d548ecca4046cc"/>
          <a:stretch xmlns:a="http://schemas.openxmlformats.org/drawingml/2006/main"/>
        </p:blipFill>
        <p:spPr>
          <a:xfrm xmlns:a="http://schemas.openxmlformats.org/drawingml/2006/main">
            <a:off x="685800" y="623888"/>
            <a:ext cx="457200" cy="4572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FAE184-D9AC-4E63-9308-A3E292B22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752475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SITEGUARD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4467C5-335F-4C3A-9DF2-A9B7D1FEB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47875"/>
            <a:ext cx="5143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8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See it in your</a:t>
            </a:r>
          </a:p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8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workflow.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74C57B-85F3-4315-A012-EC951D3F5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45243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D3E1E8"/>
                </a:solidFill>
                <a:latin typeface="Arial"/>
                <a:ea typeface="Arial"/>
                <a:cs typeface="Arial"/>
              </a:rPr>
              <a:t>Demonstrate the task. Review the inputs. Agree the scope.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E51309-BEB7-439D-AF0F-3EE827DD1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4572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A separate discussion for Sentinel SiteGuard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D493AA-061D-430C-99CB-4F38D5EAA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6429375"/>
            <a:ext cx="266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Generated concept illustration</a:t>
            </a:r>
          </a:p>
        </p:txBody>
      </p:sp>
    </p:spTree>
    <p:extLst>
      <p:ext uri="{BB962C8B-B14F-4D97-AF65-F5344CB8AC3E}">
        <p14:creationId xmlns:p14="http://schemas.microsoft.com/office/powerpoint/2010/main" val="19953006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2026-10-31T22:55:43.3490000Z</dcterms:created>
  <dcterms:modified xsi:type="dcterms:W3CDTF">2026-10-31T22:55:43.3490000Z</dcterms:modified>
</coreProperties>
</file>