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cea992e0624bc5" /><Relationship Type="http://schemas.openxmlformats.org/officeDocument/2006/relationships/extended-properties" Target="/docProps/app.xml" Id="R745cdc83627246f9" /><Relationship Type="http://schemas.openxmlformats.org/officeDocument/2006/relationships/officeDocument" Target="/ppt/presentation.xml" Id="R45836f43fc8946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1f7c4a81f1453a"/>
  </p:sldMasterIdLst>
  <p:notesMasterIdLst>
    <p:notesMasterId xmlns:r="http://schemas.openxmlformats.org/officeDocument/2006/relationships" r:id="R8986aa5a98064d9d"/>
  </p:notesMasterIdLst>
  <p:sldIdLst>
    <p:sldId xmlns:r="http://schemas.openxmlformats.org/officeDocument/2006/relationships" id="256" r:id="Re96d0512d1f54af0"/>
    <p:sldId xmlns:r="http://schemas.openxmlformats.org/officeDocument/2006/relationships" id="257" r:id="R8f661ff75e8e4b6c"/>
    <p:sldId xmlns:r="http://schemas.openxmlformats.org/officeDocument/2006/relationships" id="258" r:id="R5cb68b71e35f4fd3"/>
    <p:sldId xmlns:r="http://schemas.openxmlformats.org/officeDocument/2006/relationships" id="259" r:id="Rd714e33abf104a49"/>
    <p:sldId xmlns:r="http://schemas.openxmlformats.org/officeDocument/2006/relationships" id="260" r:id="R40cc214c940649ed"/>
    <p:sldId xmlns:r="http://schemas.openxmlformats.org/officeDocument/2006/relationships" id="261" r:id="R0418b41c11024940"/>
    <p:sldId xmlns:r="http://schemas.openxmlformats.org/officeDocument/2006/relationships" id="262" r:id="R8a83bbdfc6cc4416"/>
    <p:sldId xmlns:r="http://schemas.openxmlformats.org/officeDocument/2006/relationships" id="263" r:id="R4248e456060c4a84"/>
    <p:sldId xmlns:r="http://schemas.openxmlformats.org/officeDocument/2006/relationships" id="264" r:id="Rf416d99e91d44f8a"/>
    <p:sldId xmlns:r="http://schemas.openxmlformats.org/officeDocument/2006/relationships" id="265" r:id="Re6a02ccc204e4c4e"/>
    <p:sldId xmlns:r="http://schemas.openxmlformats.org/officeDocument/2006/relationships" id="266" r:id="R8c67136730674627"/>
    <p:sldId xmlns:r="http://schemas.openxmlformats.org/officeDocument/2006/relationships" id="267" r:id="R26cff17993874285"/>
    <p:sldId xmlns:r="http://schemas.openxmlformats.org/officeDocument/2006/relationships" id="268" r:id="R45b364c55abc4f83"/>
    <p:sldId xmlns:r="http://schemas.openxmlformats.org/officeDocument/2006/relationships" id="269" r:id="Ra1fc972caf284bb1"/>
    <p:sldId xmlns:r="http://schemas.openxmlformats.org/officeDocument/2006/relationships" id="270" r:id="Rad5df410947248c4"/>
    <p:sldId xmlns:r="http://schemas.openxmlformats.org/officeDocument/2006/relationships" id="271" r:id="R10dca4ccbeae4d72"/>
    <p:sldId xmlns:r="http://schemas.openxmlformats.org/officeDocument/2006/relationships" id="272" r:id="R91466fcb66484fd6"/>
    <p:sldId xmlns:r="http://schemas.openxmlformats.org/officeDocument/2006/relationships" id="273" r:id="R024cdb5c13d9458b"/>
    <p:sldId xmlns:r="http://schemas.openxmlformats.org/officeDocument/2006/relationships" id="274" r:id="Rdc51abad6ae64756"/>
    <p:sldId xmlns:r="http://schemas.openxmlformats.org/officeDocument/2006/relationships" id="275" r:id="R1c1d5c5d390a4044"/>
    <p:sldId xmlns:r="http://schemas.openxmlformats.org/officeDocument/2006/relationships" id="276" r:id="R8e3429fdd3e54fbf"/>
    <p:sldId xmlns:r="http://schemas.openxmlformats.org/officeDocument/2006/relationships" id="277" r:id="R76faa1e20bdf426d"/>
    <p:sldId xmlns:r="http://schemas.openxmlformats.org/officeDocument/2006/relationships" id="278" r:id="Rd113639f75d14a40"/>
    <p:sldId xmlns:r="http://schemas.openxmlformats.org/officeDocument/2006/relationships" id="279" r:id="R2427f74cb3e749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35b2d4d63b4567" /><Relationship Type="http://schemas.openxmlformats.org/officeDocument/2006/relationships/slideMaster" Target="/ppt/slideMasters/slideMaster1.xml" Id="Rb21f7c4a81f1453a" /><Relationship Type="http://schemas.openxmlformats.org/officeDocument/2006/relationships/notesMaster" Target="/ppt/notesMasters/notesMaster1.xml" Id="R8986aa5a98064d9d" /><Relationship Type="http://schemas.openxmlformats.org/officeDocument/2006/relationships/presProps" Target="/ppt/presProps.xml" Id="R01da6c6bb5e74955" /><Relationship Type="http://schemas.openxmlformats.org/officeDocument/2006/relationships/tableStyles" Target="/ppt/tableStyles.xml" Id="Rabce70fec4064a0c" /><Relationship Type="http://schemas.openxmlformats.org/officeDocument/2006/relationships/slide" Target="/ppt/slides/slide1.xml" Id="Re96d0512d1f54af0" /><Relationship Type="http://schemas.openxmlformats.org/officeDocument/2006/relationships/slide" Target="/ppt/slides/slide2.xml" Id="R8f661ff75e8e4b6c" /><Relationship Type="http://schemas.openxmlformats.org/officeDocument/2006/relationships/slide" Target="/ppt/slides/slide3.xml" Id="R5cb68b71e35f4fd3" /><Relationship Type="http://schemas.openxmlformats.org/officeDocument/2006/relationships/slide" Target="/ppt/slides/slide4.xml" Id="Rd714e33abf104a49" /><Relationship Type="http://schemas.openxmlformats.org/officeDocument/2006/relationships/slide" Target="/ppt/slides/slide5.xml" Id="R40cc214c940649ed" /><Relationship Type="http://schemas.openxmlformats.org/officeDocument/2006/relationships/slide" Target="/ppt/slides/slide6.xml" Id="R0418b41c11024940" /><Relationship Type="http://schemas.openxmlformats.org/officeDocument/2006/relationships/slide" Target="/ppt/slides/slide7.xml" Id="R8a83bbdfc6cc4416" /><Relationship Type="http://schemas.openxmlformats.org/officeDocument/2006/relationships/slide" Target="/ppt/slides/slide8.xml" Id="R4248e456060c4a84" /><Relationship Type="http://schemas.openxmlformats.org/officeDocument/2006/relationships/slide" Target="/ppt/slides/slide9.xml" Id="Rf416d99e91d44f8a" /><Relationship Type="http://schemas.openxmlformats.org/officeDocument/2006/relationships/slide" Target="/ppt/slides/slide10.xml" Id="Re6a02ccc204e4c4e" /><Relationship Type="http://schemas.openxmlformats.org/officeDocument/2006/relationships/slide" Target="/ppt/slides/slide11.xml" Id="R8c67136730674627" /><Relationship Type="http://schemas.openxmlformats.org/officeDocument/2006/relationships/slide" Target="/ppt/slides/slide12.xml" Id="R26cff17993874285" /><Relationship Type="http://schemas.openxmlformats.org/officeDocument/2006/relationships/slide" Target="/ppt/slides/slide13.xml" Id="R45b364c55abc4f83" /><Relationship Type="http://schemas.openxmlformats.org/officeDocument/2006/relationships/slide" Target="/ppt/slides/slide14.xml" Id="Ra1fc972caf284bb1" /><Relationship Type="http://schemas.openxmlformats.org/officeDocument/2006/relationships/slide" Target="/ppt/slides/slide15.xml" Id="Rad5df410947248c4" /><Relationship Type="http://schemas.openxmlformats.org/officeDocument/2006/relationships/slide" Target="/ppt/slides/slide16.xml" Id="R10dca4ccbeae4d72" /><Relationship Type="http://schemas.openxmlformats.org/officeDocument/2006/relationships/slide" Target="/ppt/slides/slide17.xml" Id="R91466fcb66484fd6" /><Relationship Type="http://schemas.openxmlformats.org/officeDocument/2006/relationships/slide" Target="/ppt/slides/slide18.xml" Id="R024cdb5c13d9458b" /><Relationship Type="http://schemas.openxmlformats.org/officeDocument/2006/relationships/slide" Target="/ppt/slides/slide19.xml" Id="Rdc51abad6ae64756" /><Relationship Type="http://schemas.openxmlformats.org/officeDocument/2006/relationships/slide" Target="/ppt/slides/slide20.xml" Id="R1c1d5c5d390a4044" /><Relationship Type="http://schemas.openxmlformats.org/officeDocument/2006/relationships/slide" Target="/ppt/slides/slide21.xml" Id="R8e3429fdd3e54fbf" /><Relationship Type="http://schemas.openxmlformats.org/officeDocument/2006/relationships/slide" Target="/ppt/slides/slide22.xml" Id="R76faa1e20bdf426d" /><Relationship Type="http://schemas.openxmlformats.org/officeDocument/2006/relationships/slide" Target="/ppt/slides/slide23.xml" Id="Rd113639f75d14a40" /><Relationship Type="http://schemas.openxmlformats.org/officeDocument/2006/relationships/slide" Target="/ppt/slides/slide24.xml" Id="R2427f74cb3e749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67f3582ff248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367210c2164d98" /><Relationship Type="http://schemas.openxmlformats.org/officeDocument/2006/relationships/notesMaster" Target="/ppt/notesMasters/notesMaster1.xml" Id="R77d2170144814a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90c8c4efa144c2" /><Relationship Type="http://schemas.openxmlformats.org/officeDocument/2006/relationships/notesMaster" Target="/ppt/notesMasters/notesMaster1.xml" Id="R7cfa3f0f6bad47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4e93b520f94116" /><Relationship Type="http://schemas.openxmlformats.org/officeDocument/2006/relationships/notesMaster" Target="/ppt/notesMasters/notesMaster1.xml" Id="R2a454a81704847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aa3e8508fb4fbf" /><Relationship Type="http://schemas.openxmlformats.org/officeDocument/2006/relationships/notesMaster" Target="/ppt/notesMasters/notesMaster1.xml" Id="R4c8bfe686acd44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46333bfe2b439e" /><Relationship Type="http://schemas.openxmlformats.org/officeDocument/2006/relationships/notesMaster" Target="/ppt/notesMasters/notesMaster1.xml" Id="R440919d32a0245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d42a92e1e641cc" /><Relationship Type="http://schemas.openxmlformats.org/officeDocument/2006/relationships/notesMaster" Target="/ppt/notesMasters/notesMaster1.xml" Id="R899c2b6d85614b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3225c4d25d4a6c" /><Relationship Type="http://schemas.openxmlformats.org/officeDocument/2006/relationships/notesMaster" Target="/ppt/notesMasters/notesMaster1.xml" Id="R4bc31e80c47a48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38510dbfac4385" /><Relationship Type="http://schemas.openxmlformats.org/officeDocument/2006/relationships/notesMaster" Target="/ppt/notesMasters/notesMaster1.xml" Id="R4a3d160e1d0f4a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253e2bb8914204" /><Relationship Type="http://schemas.openxmlformats.org/officeDocument/2006/relationships/notesMaster" Target="/ppt/notesMasters/notesMaster1.xml" Id="R99e187bece5c44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41cf04027f4101" /><Relationship Type="http://schemas.openxmlformats.org/officeDocument/2006/relationships/notesMaster" Target="/ppt/notesMasters/notesMaster1.xml" Id="Rcf39aadc55844f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44c80d5bbb4da8" /><Relationship Type="http://schemas.openxmlformats.org/officeDocument/2006/relationships/notesMaster" Target="/ppt/notesMasters/notesMaster1.xml" Id="R2dab1a0663714e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244fce5d5845d1" /><Relationship Type="http://schemas.openxmlformats.org/officeDocument/2006/relationships/notesMaster" Target="/ppt/notesMasters/notesMaster1.xml" Id="R49d1f6752f5f4b1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d81d2f07e3f4a3c" /><Relationship Type="http://schemas.openxmlformats.org/officeDocument/2006/relationships/notesMaster" Target="/ppt/notesMasters/notesMaster1.xml" Id="R35c7fa4b6db9429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4d0929fb3ee4694" /><Relationship Type="http://schemas.openxmlformats.org/officeDocument/2006/relationships/notesMaster" Target="/ppt/notesMasters/notesMaster1.xml" Id="R6682cd957bc34d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682f89ea4a44874" /><Relationship Type="http://schemas.openxmlformats.org/officeDocument/2006/relationships/notesMaster" Target="/ppt/notesMasters/notesMaster1.xml" Id="R68958519bbf140f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4b970eab9cb40aa" /><Relationship Type="http://schemas.openxmlformats.org/officeDocument/2006/relationships/notesMaster" Target="/ppt/notesMasters/notesMaster1.xml" Id="Rfb4845bf6f5648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3478c4984464c63" /><Relationship Type="http://schemas.openxmlformats.org/officeDocument/2006/relationships/notesMaster" Target="/ppt/notesMasters/notesMaster1.xml" Id="R4dd58694df3d4f2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d66d156322f4731" /><Relationship Type="http://schemas.openxmlformats.org/officeDocument/2006/relationships/notesMaster" Target="/ppt/notesMasters/notesMaster1.xml" Id="Rb82cdee8d61b4e5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f94d2e896c74baa" /><Relationship Type="http://schemas.openxmlformats.org/officeDocument/2006/relationships/notesMaster" Target="/ppt/notesMasters/notesMaster1.xml" Id="Rcbd037dd45f3473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354ec36a1b945e2" /><Relationship Type="http://schemas.openxmlformats.org/officeDocument/2006/relationships/notesMaster" Target="/ppt/notesMasters/notesMaster1.xml" Id="R03d34401301a43c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825eb1ee2234854" /><Relationship Type="http://schemas.openxmlformats.org/officeDocument/2006/relationships/notesMaster" Target="/ppt/notesMasters/notesMaster1.xml" Id="R918ed47708ac4fb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98fd5f36a264453" /><Relationship Type="http://schemas.openxmlformats.org/officeDocument/2006/relationships/notesMaster" Target="/ppt/notesMasters/notesMaster1.xml" Id="R7e67be39f5324d7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c6356d46f3241e3" /><Relationship Type="http://schemas.openxmlformats.org/officeDocument/2006/relationships/notesMaster" Target="/ppt/notesMasters/notesMaster1.xml" Id="Rc737a374410849d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d8843e3a08b423e" /><Relationship Type="http://schemas.openxmlformats.org/officeDocument/2006/relationships/notesMaster" Target="/ppt/notesMasters/notesMaster1.xml" Id="R963d3bf5f1cf44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Drone camera surveillance, aircraft records and a separate flight practice lab.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proposal</a:t>
            </a:r>
          </a:p>
          <a:p xmlns:a="http://schemas.openxmlformats.org/drawingml/2006/main">
            <a:r>
              <a:t>Prepared for organisations assessing Sentinel SkyWatch. This is a product overview and proposed implementation approach, not a signed offer or statement of completed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</a:t>
            </a:r>
          </a:p>
          <a:p xmlns:a="http://schemas.openxmlformats.org/drawingml/2006/main">
            <a:r>
              <a:t>31 October 2026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scope</a:t>
            </a:r>
          </a:p>
          <a:p xmlns:a="http://schemas.openxmlformats.org/drawingml/2006/main">
            <a:r>
              <a:t>Sentinel SkyWatch does not fly a real aircraft. Operators use the aircraft’s own controller. The practice lab is a simulation; its detections and flight telemetry are training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assets/products/skywatch-hero.png</a:t>
            </a:r>
          </a:p>
          <a:p xmlns:a="http://schemas.openxmlformats.org/drawingml/2006/main">
            <a:r>
              <a:t>Generated concept illustration.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drone fleet workspace for camera feeds, surveillance review, site alerts and flight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Intended team</a:t>
            </a:r>
          </a:p>
          <a:p xmlns:a="http://schemas.openxmlformats.org/drawingml/2006/main">
            <a:r>
              <a:t>Drone operators, surveillance teams and training leads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outcome</a:t>
            </a:r>
          </a:p>
          <a:p xmlns:a="http://schemas.openxmlformats.org/drawingml/2006/main">
            <a:r>
              <a:t>Organised aircraft, camera observations and mission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Implementation boundary</a:t>
            </a:r>
          </a:p>
          <a:p xmlns:a="http://schemas.openxmlformats.org/drawingml/2006/main">
            <a:r>
              <a:t>Drone camera surveillance, aircraft records and a separate flight practice lab. Requirements depend on the chosen host, inputs, permissions and agreed integration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Decision context</a:t>
            </a:r>
          </a:p>
          <a:p xmlns:a="http://schemas.openxmlformats.org/drawingml/2006/main">
            <a:r>
              <a:t>The organisation retains responsibility for authorised use, staff decisions, source data and commissioning. Illustrative scenarios are examples, not customer testimonials.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assets/products/illustrations/products-scenarios.png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Clear ownership supports accountable operation.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Administrator</a:t>
            </a:r>
          </a:p>
          <a:p xmlns:a="http://schemas.openxmlformats.org/drawingml/2006/main">
            <a:r>
              <a:t>Manage accounts, sites, registered aircraft and application security policy.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Assigned operator</a:t>
            </a:r>
          </a:p>
          <a:p xmlns:a="http://schemas.openxmlformats.org/drawingml/2006/main">
            <a:r>
              <a:t>Maintain mission status and review the camera input while flying with the aircraft controller.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Surveillance reviewer</a:t>
            </a:r>
          </a:p>
          <a:p xmlns:a="http://schemas.openxmlformats.org/drawingml/2006/main">
            <a:r>
              <a:t>Examine authorised feeds, alerts and captured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lead</a:t>
            </a:r>
          </a:p>
          <a:p xmlns:a="http://schemas.openxmlformats.org/drawingml/2006/main">
            <a:r>
              <a:t>Use simulated practice missions to develop operator familiarity.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assets/products/illustrations/about-scenarios.png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follows its own recorded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1</a:t>
            </a:r>
          </a:p>
          <a:p xmlns:a="http://schemas.openxmlformats.org/drawingml/2006/main">
            <a:r>
              <a:t>Register the aircraft and connect the video input carrying its camera feed.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2</a:t>
            </a:r>
          </a:p>
          <a:p xmlns:a="http://schemas.openxmlformats.org/drawingml/2006/main">
            <a:r>
              <a:t>Fly using the aircraft’s own controller while reviewing the feed and configured alerts.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Stage 3</a:t>
            </a:r>
          </a:p>
          <a:p xmlns:a="http://schemas.openxmlformats.org/drawingml/2006/main">
            <a:r>
              <a:t>Capture observations, review reports and use the separate practice lab for training.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Register aircraft, assign operators and link camera inputs to sites. Ready, On mission and Maintenance reflect recorded operational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These records organise responsibility. The application does not send flight commands or replace the aircraft manufacturer’s controller.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Link each aircraft to its intended input.</a:t>
            </a:r>
          </a:p>
          <a:p xmlns:a="http://schemas.openxmlformats.org/drawingml/2006/main">
            <a:r>
              <a:t>Maintain operator and site assignments.</a:t>
            </a:r>
          </a:p>
          <a:p xmlns:a="http://schemas.openxmlformats.org/drawingml/2006/main">
            <a:r>
              <a:t>Keep recorded status current.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assets/products/screens/skywatch-aircraft.png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supported video inputs or recorded flight video, select viewing modes and capture snapshots or recordings.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Arrange the video connection from the aircraft controller to the operator computer separately. Verify browser permissions, input quality and practical latency.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Confirm the intended camera source.</a:t>
            </a:r>
          </a:p>
          <a:p xmlns:a="http://schemas.openxmlformats.org/drawingml/2006/main">
            <a:r>
              <a:t>Review the original frame with annotations.</a:t>
            </a:r>
          </a:p>
          <a:p xmlns:a="http://schemas.openxmlformats.org/drawingml/2006/main">
            <a:r>
              <a:t>Protect captured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assets/products/screens/skywatch-control-station.png</a:t>
            </a:r>
          </a:p>
          <a:p xmlns:a="http://schemas.openxmlformats.org/drawingml/2006/main">
            <a:r>
              <a:t>Current interface; source connections are inactive in this test capture.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several feeds and configure the supported detection categories, confidence, counts and site alert behavior.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Available labels, image quality and compute resources affect performance. Operators should validate rules with representative footage rather than treating a detection as a final conclusion.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relevant categories and thresholds.</a:t>
            </a:r>
          </a:p>
          <a:p xmlns:a="http://schemas.openxmlformats.org/drawingml/2006/main">
            <a:r>
              <a:t>Test repeat intervals and notification delivery.</a:t>
            </a:r>
          </a:p>
          <a:p xmlns:a="http://schemas.openxmlformats.org/drawingml/2006/main">
            <a:r>
              <a:t>Keep an operator responsible for response.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assets/products/screens/skywatch-camera-wall.png</a:t>
            </a:r>
          </a:p>
          <a:p xmlns:a="http://schemas.openxmlformats.org/drawingml/2006/main">
            <a:r>
              <a:t>Current interface; source connections are inactive in this test capture.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station offers enhanced modes and thermal palettes for suitable camera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True heat interpretation needs a thermal camera and appropriate calibration. A visible-light brightness palette is pseudo-thermal and does not measure temperature.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Distinguish camera hardware from view mode.</a:t>
            </a:r>
          </a:p>
          <a:p xmlns:a="http://schemas.openxmlformats.org/drawingml/2006/main">
            <a:r>
              <a:t>Record scale/calibration assumptions.</a:t>
            </a:r>
          </a:p>
          <a:p xmlns:a="http://schemas.openxmlformats.org/drawingml/2006/main">
            <a:r>
              <a:t>Review hot-spots against the original input.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Recorded mission status, alerts and detection activity support incident and mission reports. Operators can save reviewed snapshots and recordings.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The software’s records are distinct from aircraft flight-recorder telemetry. The deployment plan should define evidence handling and report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the relevant reporting period.</a:t>
            </a:r>
          </a:p>
          <a:p xmlns:a="http://schemas.openxmlformats.org/drawingml/2006/main">
            <a:r>
              <a:t>Review pilot and incident context.</a:t>
            </a:r>
          </a:p>
          <a:p xmlns:a="http://schemas.openxmlformats.org/drawingml/2006/main">
            <a:r>
              <a:t>Protect stored media and exports.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assets/products/screens/skywatch-events.png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separate procedural 3D city supports keyboard, on-screen sticks and compatible controllers, with a tactical map and sensor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Operating approach</a:t>
            </a:r>
          </a:p>
          <a:p xmlns:a="http://schemas.openxmlformats.org/drawingml/2006/main">
            <a:r>
              <a:t>Practice missions use simulated flight and detection data. They remain separate from live aircraft operations and do not establish flightworthiness or certification.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the team reviews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Practise landing and return home.</a:t>
            </a:r>
          </a:p>
          <a:p xmlns:a="http://schemas.openxmlformats.org/drawingml/2006/main">
            <a:r>
              <a:t>Use simulated surveillance missions.</a:t>
            </a:r>
          </a:p>
          <a:p xmlns:a="http://schemas.openxmlformats.org/drawingml/2006/main">
            <a:r>
              <a:t>Validate physical controller mappings.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evidence</a:t>
            </a:r>
          </a:p>
          <a:p xmlns:a="http://schemas.openxmlformats.org/drawingml/2006/main">
            <a:r>
              <a:t>Demonstrate this workflow using representative permitted inputs. Record the expected result, actual result, responsible reviewer and any remaining conditions before production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assets/products/screens/skywatch-practice.png</a:t>
            </a:r>
          </a:p>
          <a:p xmlns:a="http://schemas.openxmlformats.org/drawingml/2006/main">
            <a:r>
              <a:t>Current simulated practice interface.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Components and responsibilities for this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Aircraft and controller</a:t>
            </a:r>
          </a:p>
          <a:p xmlns:a="http://schemas.openxmlformats.org/drawingml/2006/main">
            <a:r>
              <a:t>The operator flies using the manufacturer’s own equipment.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Video connection</a:t>
            </a:r>
          </a:p>
          <a:p xmlns:a="http://schemas.openxmlformats.org/drawingml/2006/main">
            <a:r>
              <a:t>A supported capture device or receiver exposes the feed as a camera input.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Sentinel SkyWatch workspace</a:t>
            </a:r>
          </a:p>
          <a:p xmlns:a="http://schemas.openxmlformats.org/drawingml/2006/main">
            <a:r>
              <a:t>The local browser/application organise cameras, aircraft, rules and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Data and training</a:t>
            </a:r>
          </a:p>
          <a:p xmlns:a="http://schemas.openxmlformats.org/drawingml/2006/main">
            <a:r>
              <a:t>Configured local storage holds records/media; the separate practice lab simulates flying.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Each connection requires authorised configuration.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Controller video output</a:t>
            </a:r>
          </a:p>
          <a:p xmlns:a="http://schemas.openxmlformats.org/drawingml/2006/main">
            <a:r>
              <a:t>Compatible receiver or capture device exposing a supported input. This is video review, not aircraft command/control integration.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Visible / thermal camera</a:t>
            </a:r>
          </a:p>
          <a:p xmlns:a="http://schemas.openxmlformats.org/drawingml/2006/main">
            <a:r>
              <a:t>Appropriate hardware and camera type selection. Thermal interpretation requires real thermal input and calibration.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Site alerts</a:t>
            </a:r>
          </a:p>
          <a:p xmlns:a="http://schemas.openxmlformats.org/drawingml/2006/main">
            <a:r>
              <a:t>Configured categories, thresholds and notification permissions. Test sound and desktop notification delivery.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Maps and place search</a:t>
            </a:r>
          </a:p>
          <a:p xmlns:a="http://schemas.openxmlformats.org/drawingml/2006/main">
            <a:r>
              <a:t>Configured external imagery and search providers. These need their network services; the practice city is procedural.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Practice controllers</a:t>
            </a:r>
          </a:p>
          <a:p xmlns:a="http://schemas.openxmlformats.org/drawingml/2006/main">
            <a:r>
              <a:t>Compatible browser gamepad, on-screen sticks or keyboard. Test mappings, dead zones and disconnect behavior.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depends on the product controls and the operating environment.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default</a:t>
            </a:r>
          </a:p>
          <a:p xmlns:a="http://schemas.openxmlformats.org/drawingml/2006/main">
            <a:r>
              <a:t>The server defaults to loopback on the operator computer.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Account and roles</a:t>
            </a:r>
          </a:p>
          <a:p xmlns:a="http://schemas.openxmlformats.org/drawingml/2006/main">
            <a:r>
              <a:t>Account and assignment permissions govern application 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Session security</a:t>
            </a:r>
          </a:p>
          <a:p xmlns:a="http://schemas.openxmlformats.org/drawingml/2006/main">
            <a:r>
              <a:t>Authenticator and configured inactivity/absolute limits support account protection.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Network access</a:t>
            </a:r>
          </a:p>
          <a:p xmlns:a="http://schemas.openxmlformats.org/drawingml/2006/main">
            <a:r>
              <a:t>Shared access uses trusted HTTPS with configured certificates and permitted hosts.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Storage and activity</a:t>
            </a:r>
          </a:p>
          <a:p xmlns:a="http://schemas.openxmlformats.org/drawingml/2006/main">
            <a:r>
              <a:t>A sealed ledger supports integrity checks; protect data and backups with host access and disk encryption.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Reports should retain source context and operating limits.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outputs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Recorded missions and incidents for a reporting period.</a:t>
            </a:r>
          </a:p>
          <a:p xmlns:a="http://schemas.openxmlformats.org/drawingml/2006/main">
            <a:r>
              <a:t>Site alert acknowledgements and detection activity.</a:t>
            </a:r>
          </a:p>
          <a:p xmlns:a="http://schemas.openxmlformats.org/drawingml/2006/main">
            <a:r>
              <a:t>Captured snapshots and video observations.</a:t>
            </a:r>
          </a:p>
          <a:p xmlns:a="http://schemas.openxmlformats.org/drawingml/2006/main">
            <a:r>
              <a:t>Ledger integrity checks and printed/PDF report outputs.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Handling responsibilities</a:t>
            </a:r>
          </a:p>
          <a:p xmlns:a="http://schemas.openxmlformats.org/drawingml/2006/main">
            <a:r>
              <a:t>Agree who may read, export, share and retain each output. Protect reports and media according to their sensitivity. Review the source records and filters before relying on totals or conclusions.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assets/products/screens/skywatch-overview.png</a:t>
            </a:r>
          </a:p>
          <a:p xmlns:a="http://schemas.openxmlformats.org/drawingml/2006/main">
            <a:r>
              <a:t>Current application interface captured from the configured test system.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perimeter flight needs a record</a:t>
            </a:r>
          </a:p>
          <a:p xmlns:a="http://schemas.openxmlformats.org/drawingml/2006/main">
            <a:r>
              <a:t>An operator surveys an authorised site. Aircraft responsibility and camera events remain organised.</a:t>
            </a:r>
          </a:p>
          <a:p xmlns:a="http://schemas.openxmlformats.org/drawingml/2006/main">
            <a:r>
              <a:t>Select the aircraft and confirm its camera input.</a:t>
            </a:r>
          </a:p>
          <a:p xmlns:a="http://schemas.openxmlformats.org/drawingml/2006/main">
            <a:r>
              <a:t>Review relevant detections and site alerts.</a:t>
            </a:r>
          </a:p>
          <a:p xmlns:a="http://schemas.openxmlformats.org/drawingml/2006/main">
            <a:r>
              <a:t>Save observations and review the mission report.</a:t>
            </a:r>
          </a:p>
          <a:p xmlns:a="http://schemas.openxmlformats.org/drawingml/2006/main">
            <a:r>
              <a:t>Conditions: The operator flies independently using the aircraft controller.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thermal input supports night review</a:t>
            </a:r>
          </a:p>
          <a:p xmlns:a="http://schemas.openxmlformats.org/drawingml/2006/main">
            <a:r>
              <a:t>The aircraft provides genuine thermal video. Viewing tools retain the limits of the input.</a:t>
            </a:r>
          </a:p>
          <a:p xmlns:a="http://schemas.openxmlformats.org/drawingml/2006/main">
            <a:r>
              <a:t>Confirm the camera type and scale assumptions.</a:t>
            </a:r>
          </a:p>
          <a:p xmlns:a="http://schemas.openxmlformats.org/drawingml/2006/main">
            <a:r>
              <a:t>Review hot-spots and palette views.</a:t>
            </a:r>
          </a:p>
          <a:p xmlns:a="http://schemas.openxmlformats.org/drawingml/2006/main">
            <a:r>
              <a:t>Compare the observation with the original feed.</a:t>
            </a:r>
          </a:p>
          <a:p xmlns:a="http://schemas.openxmlformats.org/drawingml/2006/main">
            <a:r>
              <a:t>Conditions: Visible-light pseudo-thermal cannot establish measured temperature.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Visual source: assets/products/illustrations/resources-scenarios.png</a:t>
            </a:r>
          </a:p>
          <a:p xmlns:a="http://schemas.openxmlformats.org/drawingml/2006/main">
            <a:r>
              <a:t>Generated illustrative scenario; not a customer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Examples explain use; they do not claim real customer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Several aircraft feeds need monitoring</a:t>
            </a:r>
          </a:p>
          <a:p xmlns:a="http://schemas.openxmlformats.org/drawingml/2006/main">
            <a:r>
              <a:t>A team reviews multiple authorised inputs. The team can follow responsibility across the inputs.</a:t>
            </a:r>
          </a:p>
          <a:p xmlns:a="http://schemas.openxmlformats.org/drawingml/2006/main">
            <a:r>
              <a:t>Link each input to the intended aircraft.</a:t>
            </a:r>
          </a:p>
          <a:p xmlns:a="http://schemas.openxmlformats.org/drawingml/2006/main">
            <a:r>
              <a:t>Connect the wall and review events.</a:t>
            </a:r>
          </a:p>
          <a:p xmlns:a="http://schemas.openxmlformats.org/drawingml/2006/main">
            <a:r>
              <a:t>Maintain mission status and operator assignments.</a:t>
            </a:r>
          </a:p>
          <a:p xmlns:a="http://schemas.openxmlformats.org/drawingml/2006/main">
            <a:r>
              <a:t>Conditions: Capture channels, browser support and computer capacity must be tested.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 operator practises landing</a:t>
            </a:r>
          </a:p>
          <a:p xmlns:a="http://schemas.openxmlformats.org/drawingml/2006/main">
            <a:r>
              <a:t>A training lead selects the separate practice lab. Operators can practise the application workflow without a real aircraft.</a:t>
            </a:r>
          </a:p>
          <a:p xmlns:a="http://schemas.openxmlformats.org/drawingml/2006/main">
            <a:r>
              <a:t>Choose the mission and input method.</a:t>
            </a:r>
          </a:p>
          <a:p xmlns:a="http://schemas.openxmlformats.org/drawingml/2006/main">
            <a:r>
              <a:t>Fly in the simulated world using its sensor view.</a:t>
            </a:r>
          </a:p>
          <a:p xmlns:a="http://schemas.openxmlformats.org/drawingml/2006/main">
            <a:r>
              <a:t>Review the exercise and repeat with suitable settings.</a:t>
            </a:r>
          </a:p>
          <a:p xmlns:a="http://schemas.openxmlformats.org/drawingml/2006/main">
            <a:r>
              <a:t>Conditions: Practice does not certify the operator for live flight.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deployment plan must name the actual infrastructure and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Requirements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Supported Node.js host and protected local data storage.</a:t>
            </a:r>
          </a:p>
          <a:p xmlns:a="http://schemas.openxmlformats.org/drawingml/2006/main">
            <a:r>
              <a:t>Compatible camera/capture hardware for each intended feed.</a:t>
            </a:r>
          </a:p>
          <a:p xmlns:a="http://schemas.openxmlformats.org/drawingml/2006/main">
            <a:r>
              <a:t>Manufacturer flight controller, approved procedures and trained operators.</a:t>
            </a:r>
          </a:p>
          <a:p xmlns:a="http://schemas.openxmlformats.org/drawingml/2006/main">
            <a:r>
              <a:t>Network services for maps and place search where used.</a:t>
            </a:r>
          </a:p>
          <a:p xmlns:a="http://schemas.openxmlformats.org/drawingml/2006/main">
            <a:r>
              <a:t>Trusted HTTPS and certificates for access from other devices.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Capacity and dependencies</a:t>
            </a:r>
          </a:p>
          <a:p xmlns:a="http://schemas.openxmlformats.org/drawingml/2006/main">
            <a:r>
              <a:t>Confirm load, data size, retention, input quality, network behavior and backup needs through representative tests. The product overview does not guarantee throughput or availability.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proposed sequence to agree with the customer.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Discovery</a:t>
            </a:r>
          </a:p>
          <a:p xmlns:a="http://schemas.openxmlformats.org/drawingml/2006/main">
            <a:r>
              <a:t>Confirm the intended users, workflows, source systems, integrations and acceptance criteria.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Configuration</a:t>
            </a:r>
          </a:p>
          <a:p xmlns:a="http://schemas.openxmlformats.org/drawingml/2006/main">
            <a:r>
              <a:t>Prepare accounts, permissions, infrastructure and the required inputs. Keep any external adapters within the agreed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Pilot</a:t>
            </a:r>
          </a:p>
          <a:p xmlns:a="http://schemas.openxmlformats.org/drawingml/2006/main">
            <a:r>
              <a:t>Exercise normal and failure cases with representative authorised data. Record defects and unresolved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Handover</a:t>
            </a:r>
          </a:p>
          <a:p xmlns:a="http://schemas.openxmlformats.org/drawingml/2006/main">
            <a:r>
              <a:t>Train the responsible staff, review acceptance evidence and agree the support, maintenance and recovery process.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Production approval requires evidence from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Acceptance checks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intended aircraft input opens with usable quality and latency.</a:t>
            </a:r>
          </a:p>
          <a:p xmlns:a="http://schemas.openxmlformats.org/drawingml/2006/main">
            <a:r>
              <a:t>Site rules create expected reviewed alerts on representative footage.</a:t>
            </a:r>
          </a:p>
          <a:p xmlns:a="http://schemas.openxmlformats.org/drawingml/2006/main">
            <a:r>
              <a:t>True thermal and pseudo-thermal views remain correctly identified.</a:t>
            </a:r>
          </a:p>
          <a:p xmlns:a="http://schemas.openxmlformats.org/drawingml/2006/main">
            <a:r>
              <a:t>Status changes and captures appear in reports/storage.</a:t>
            </a:r>
          </a:p>
          <a:p xmlns:a="http://schemas.openxmlformats.org/drawingml/2006/main">
            <a:r>
              <a:t>Unauthorised roles cannot change protected configuration.</a:t>
            </a:r>
          </a:p>
          <a:p xmlns:a="http://schemas.openxmlformats.org/drawingml/2006/main">
            <a:r>
              <a:t>Practice landing, return-home and controller inputs pass the intended exercises.</a:t>
            </a:r>
          </a:p>
          <a:p xmlns:a="http://schemas.openxmlformats.org/drawingml/2006/main">
            <a:r>
              <a:t>Backup, HTTPS and ledger checks succeed.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Sign-off record</a:t>
            </a:r>
          </a:p>
          <a:p xmlns:a="http://schemas.openxmlformats.org/drawingml/2006/main">
            <a:r>
              <a:t>For each check retain the owner, date, test inputs, expected result and observed result. Resolve critical failures before treating the workflow as commissioned.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should follow the roles that will use the installed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Administration</a:t>
            </a:r>
          </a:p>
          <a:p xmlns:a="http://schemas.openxmlformats.org/drawingml/2006/main">
            <a:r>
              <a:t>Accounts, permissions, source/device configuration and ongoing access reviews.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Daily operation</a:t>
            </a:r>
          </a:p>
          <a:p xmlns:a="http://schemas.openxmlformats.org/drawingml/2006/main">
            <a:r>
              <a:t>The product workflow, source review, exception handling and escalation.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Technical handover</a:t>
            </a:r>
          </a:p>
          <a:p xmlns:a="http://schemas.openxmlformats.org/drawingml/2006/main">
            <a:r>
              <a:t>Integration responsibilities, protected credentials, backup/restore and host monitoring.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Completion evidence</a:t>
            </a:r>
          </a:p>
          <a:p xmlns:a="http://schemas.openxmlformats.org/drawingml/2006/main">
            <a:r>
              <a:t>Record attendance, operating procedures, responsible contacts and any remaining configuration requirements.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Maintain the installation and the human review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Operational checklist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assignments and linked video sources.</a:t>
            </a:r>
          </a:p>
          <a:p xmlns:a="http://schemas.openxmlformats.org/drawingml/2006/main">
            <a:r>
              <a:t>Monitor capture stability, alerts and storage growth.</a:t>
            </a:r>
          </a:p>
          <a:p xmlns:a="http://schemas.openxmlformats.org/drawingml/2006/main">
            <a:r>
              <a:t>Back up data and retain independent audit-head records where required.</a:t>
            </a:r>
          </a:p>
          <a:p xmlns:a="http://schemas.openxmlformats.org/drawingml/2006/main">
            <a:r>
              <a:t>Maintain certificates and retest changed capture/controller hardware.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Support agreement</a:t>
            </a:r>
          </a:p>
          <a:p xmlns:a="http://schemas.openxmlformats.org/drawingml/2006/main">
            <a:r>
              <a:t>Agree working hours, response targets, escalation contacts, defect/change handling, update responsibilities and any on-site requirements in the commercial agreement. No service-level guarantee is made here.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product-specific written quotation defines the offer.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Software and deployment</a:t>
            </a:r>
          </a:p>
          <a:p xmlns:a="http://schemas.openxmlformats.org/drawingml/2006/main">
            <a:r>
              <a:t>State the product, permitted deployment, user/usage scope and installation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Integration and hardware</a:t>
            </a:r>
          </a:p>
          <a:p xmlns:a="http://schemas.openxmlformats.org/drawingml/2006/main">
            <a:r>
              <a:t>List each included source, device, adapter, third-party licence and specialist service. Identify customer-provided hardware and excluded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Training and support</a:t>
            </a:r>
          </a:p>
          <a:p xmlns:a="http://schemas.openxmlformats.org/drawingml/2006/main">
            <a:r>
              <a:t>Specify training sessions, handover deliverables, support coverage and renewal arrangements.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Costs and changes</a:t>
            </a:r>
          </a:p>
          <a:p xmlns:a="http://schemas.openxmlformats.org/drawingml/2006/main">
            <a:r>
              <a:t>Confirm currency, taxes, payment milestones, travel and infrastructure costs in the quotation. New requirements need written change approval.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product remains separate from the other portfolio applications.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Does Sentinel SkyWatch fly the aircraft?</a:t>
            </a:r>
          </a:p>
          <a:p xmlns:a="http://schemas.openxmlformats.org/drawingml/2006/main">
            <a:r>
              <a:t>No. The operator uses the aircraft’s own controller; Sentinel SkyWatch reviews video and organises observations.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Is the practice lab a live-flight system?</a:t>
            </a:r>
          </a:p>
          <a:p xmlns:a="http://schemas.openxmlformats.org/drawingml/2006/main">
            <a:r>
              <a:t>No. The city, flight telemetry and detection sensor are simulated.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Can any camera measure heat?</a:t>
            </a:r>
          </a:p>
          <a:p xmlns:a="http://schemas.openxmlformats.org/drawingml/2006/main">
            <a:r>
              <a:t>No. Heat interpretation requires thermal hardware and calibration.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How many simultaneous feeds are guaranteed?</a:t>
            </a:r>
          </a:p>
          <a:p xmlns:a="http://schemas.openxmlformats.org/drawingml/2006/main">
            <a:r>
              <a:t>The supported deployment count depends on capture hardware, browser support and measured computer capacity.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Can everything operate without internet?</a:t>
            </a:r>
          </a:p>
          <a:p xmlns:a="http://schemas.openxmlformats.org/drawingml/2006/main">
            <a:r>
              <a:t>Local features can run locally; maps, search and initial provisioning may need network services.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What does a quote include?</a:t>
            </a:r>
          </a:p>
          <a:p xmlns:a="http://schemas.openxmlformats.org/drawingml/2006/main">
            <a:r>
              <a:t>The agreed software deployment, capture arrangements, training and support. Aircraft and specialist hardware need an explicit commercial scope.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Sentinel SkyWatch current application README, implementation documentation and configured-test-system captures. Generated scenes are illustrative, not customer deployments.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focused discussion before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Demonstration</a:t>
            </a:r>
          </a:p>
          <a:p xmlns:a="http://schemas.openxmlformats.org/drawingml/2006/main">
            <a:r>
              <a:t>Review Sentinel SkyWatch using your intended workflow and representative authorised inputs.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Scope workshop</a:t>
            </a:r>
          </a:p>
          <a:p xmlns:a="http://schemas.openxmlformats.org/drawingml/2006/main">
            <a:r>
              <a:t>Agree the users, infrastructure, sources, integrations and operating responsibilities.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Written proposal</a:t>
            </a:r>
          </a:p>
          <a:p xmlns:a="http://schemas.openxmlformats.org/drawingml/2006/main">
            <a:r>
              <a:t>Confirm deliverables, acceptance evidence, exclusions, training and commercial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basis</a:t>
            </a:r>
          </a:p>
          <a:p xmlns:a="http://schemas.openxmlformats.org/drawingml/2006/main">
            <a:r>
              <a:t>Product descriptions reflect the local Sentinel SkyWatch application README and relevant implementation documentation reviewed on 31 October 2026. Optional services and model/hardware performance require validation.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Enquiries</a:t>
            </a:r>
          </a:p>
          <a:p xmlns:a="http://schemas.openxmlformats.org/drawingml/2006/main">
            <a:r>
              <a:t>Use the website support form and select Sentinel SkyWatch for a demonstration or quotation.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95f53719d0455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c9857bfd0542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80149c21414e7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5b2479c2084c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5897ae3d9145a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83f723e4124bb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81ACE3-CAD3-4018-A334-AD124398A2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91B78E8-2DF5-426D-B99C-DD12674A55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E38B22A-3084-4754-BC4A-6CE48E9899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42D73F-75F2-4F57-BF22-0E0722C35E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F45E5A9-9083-436B-A781-EFE61117DF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13DBD20-3661-4379-9F1E-A7C0ADB686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E662279-9763-4B67-9246-F014DC91CB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ED2B7E1-FBD5-4DD4-842A-BF8864B37D4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CBF678-6DD6-40DD-83FD-41DF517139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9540301-32B8-4F11-A879-AB94462678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8c300e6c2a4b25" /><Relationship Type="http://schemas.openxmlformats.org/officeDocument/2006/relationships/slideLayout" Target="/ppt/slideLayouts/slideLayout1.xml" Id="R046bb184113742f4" /><Relationship Type="http://schemas.openxmlformats.org/officeDocument/2006/relationships/slideLayout" Target="/ppt/slideLayouts/slideLayout2.xml" Id="R25b24b081f974418" /><Relationship Type="http://schemas.openxmlformats.org/officeDocument/2006/relationships/slideLayout" Target="/ppt/slideLayouts/slideLayout3.xml" Id="R3f219ec845b84b7d" /><Relationship Type="http://schemas.openxmlformats.org/officeDocument/2006/relationships/slideLayout" Target="/ppt/slideLayouts/slideLayout4.xml" Id="R68b95847dab948cd" /><Relationship Type="http://schemas.openxmlformats.org/officeDocument/2006/relationships/slideLayout" Target="/ppt/slideLayouts/slideLayout5.xml" Id="R0dd4b053c7d84ec8" /><Relationship Type="http://schemas.openxmlformats.org/officeDocument/2006/relationships/slideLayout" Target="/ppt/slideLayouts/slideLayout6.xml" Id="R0fdd9b30bf104e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6bb184113742f4"/>
    <p:sldLayoutId xmlns:r="http://schemas.openxmlformats.org/officeDocument/2006/relationships" id="2147483650" r:id="R25b24b081f974418"/>
    <p:sldLayoutId xmlns:r="http://schemas.openxmlformats.org/officeDocument/2006/relationships" id="2147483651" r:id="R3f219ec845b84b7d"/>
    <p:sldLayoutId xmlns:r="http://schemas.openxmlformats.org/officeDocument/2006/relationships" id="2147483652" r:id="R68b95847dab948cd"/>
    <p:sldLayoutId xmlns:r="http://schemas.openxmlformats.org/officeDocument/2006/relationships" id="2147483653" r:id="R0dd4b053c7d84ec8"/>
    <p:sldLayoutId xmlns:r="http://schemas.openxmlformats.org/officeDocument/2006/relationships" id="2147483654" r:id="R0fdd9b30bf104e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09561f27c9419a" /><Relationship Type="http://schemas.openxmlformats.org/officeDocument/2006/relationships/image" Target="/ppt/media/image.png" Id="R96a5e34034d34317" /><Relationship Type="http://schemas.openxmlformats.org/officeDocument/2006/relationships/image" Target="/ppt/media/image2.png" Id="R64d2c15c52974723" /><Relationship Type="http://schemas.openxmlformats.org/officeDocument/2006/relationships/notesSlide" Target="/ppt/notesSlides/notesSlide1.xml" Id="R4ed90301b0064cc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3d4756e3e4422b" /><Relationship Type="http://schemas.openxmlformats.org/officeDocument/2006/relationships/image" Target="/ppt/media/image3.png" Id="Rc0c864fdd9a542bf" /><Relationship Type="http://schemas.openxmlformats.org/officeDocument/2006/relationships/image" Target="/ppt/media/image4.png" Id="R854155fad0e9423d" /><Relationship Type="http://schemas.openxmlformats.org/officeDocument/2006/relationships/notesSlide" Target="/ppt/notesSlides/notesSlide2.xml" Id="Racf34c5035b34c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73bd45756a4611" /><Relationship Type="http://schemas.openxmlformats.org/officeDocument/2006/relationships/image" Target="/ppt/media/image5.png" Id="Rf942e15e1e6f4525" /><Relationship Type="http://schemas.openxmlformats.org/officeDocument/2006/relationships/image" Target="/ppt/media/image6.png" Id="Rd8bfea1801e4409e" /><Relationship Type="http://schemas.openxmlformats.org/officeDocument/2006/relationships/notesSlide" Target="/ppt/notesSlides/notesSlide3.xml" Id="R998066b825ee42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c60fe969774666" /><Relationship Type="http://schemas.openxmlformats.org/officeDocument/2006/relationships/image" Target="/ppt/media/image7.png" Id="R52bf0233fac749b0" /><Relationship Type="http://schemas.openxmlformats.org/officeDocument/2006/relationships/notesSlide" Target="/ppt/notesSlides/notesSlide4.xml" Id="R8c7b65ef3fb04b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3a5488b61b4e84" /><Relationship Type="http://schemas.openxmlformats.org/officeDocument/2006/relationships/image" Target="/ppt/media/image8.png" Id="R3a5b897a6fcf48da" /><Relationship Type="http://schemas.openxmlformats.org/officeDocument/2006/relationships/image" Target="/ppt/media/image9.png" Id="R555c1de80a0b44e9" /><Relationship Type="http://schemas.openxmlformats.org/officeDocument/2006/relationships/notesSlide" Target="/ppt/notesSlides/notesSlide5.xml" Id="R2a31333c8a3544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a7f157142c4a7f" /><Relationship Type="http://schemas.openxmlformats.org/officeDocument/2006/relationships/image" Target="/ppt/media/image10.png" Id="R4080305561d84fbf" /><Relationship Type="http://schemas.openxmlformats.org/officeDocument/2006/relationships/image" Target="/ppt/media/image11.png" Id="Rd211a01c272840dc" /><Relationship Type="http://schemas.openxmlformats.org/officeDocument/2006/relationships/notesSlide" Target="/ppt/notesSlides/notesSlide6.xml" Id="R56fb8702366843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e134fead9943f0" /><Relationship Type="http://schemas.openxmlformats.org/officeDocument/2006/relationships/image" Target="/ppt/media/image12.png" Id="R24e84aea028d46a8" /><Relationship Type="http://schemas.openxmlformats.org/officeDocument/2006/relationships/image" Target="/ppt/media/image13.png" Id="Rec6a8119cb9f4f26" /><Relationship Type="http://schemas.openxmlformats.org/officeDocument/2006/relationships/notesSlide" Target="/ppt/notesSlides/notesSlide7.xml" Id="R59bdd15052a848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2054b0203146a6" /><Relationship Type="http://schemas.openxmlformats.org/officeDocument/2006/relationships/image" Target="/ppt/media/image14.png" Id="Rdc7affb22f6543b7" /><Relationship Type="http://schemas.openxmlformats.org/officeDocument/2006/relationships/notesSlide" Target="/ppt/notesSlides/notesSlide8.xml" Id="R4d5c7ecf23e04e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293137852d4fe0" /><Relationship Type="http://schemas.openxmlformats.org/officeDocument/2006/relationships/image" Target="/ppt/media/image15.png" Id="R047422e9e03d4c99" /><Relationship Type="http://schemas.openxmlformats.org/officeDocument/2006/relationships/image" Target="/ppt/media/image16.png" Id="Rc8d3f68bd4e24217" /><Relationship Type="http://schemas.openxmlformats.org/officeDocument/2006/relationships/notesSlide" Target="/ppt/notesSlides/notesSlide9.xml" Id="Raa70abcfb2f941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6b586c037543e1" /><Relationship Type="http://schemas.openxmlformats.org/officeDocument/2006/relationships/image" Target="/ppt/media/image17.png" Id="Rfcd10c86f5f54c2a" /><Relationship Type="http://schemas.openxmlformats.org/officeDocument/2006/relationships/image" Target="/ppt/media/image18.png" Id="R65967a81e5ac4936" /><Relationship Type="http://schemas.openxmlformats.org/officeDocument/2006/relationships/notesSlide" Target="/ppt/notesSlides/notesSlide10.xml" Id="R2ed7220b955c4d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d2e762a48c4014" /><Relationship Type="http://schemas.openxmlformats.org/officeDocument/2006/relationships/image" Target="/ppt/media/image19.png" Id="R7c414d819c03458b" /><Relationship Type="http://schemas.openxmlformats.org/officeDocument/2006/relationships/notesSlide" Target="/ppt/notesSlides/notesSlide11.xml" Id="R41d7017e5c7044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5aaa2e38c4e75" /><Relationship Type="http://schemas.openxmlformats.org/officeDocument/2006/relationships/image" Target="/ppt/media/image20.png" Id="Rbe37e80b67624852" /><Relationship Type="http://schemas.openxmlformats.org/officeDocument/2006/relationships/notesSlide" Target="/ppt/notesSlides/notesSlide12.xml" Id="Rf258507dfdb945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812cfc50f74c42" /><Relationship Type="http://schemas.openxmlformats.org/officeDocument/2006/relationships/image" Target="/ppt/media/image21.png" Id="R34c468858bbd46ba" /><Relationship Type="http://schemas.openxmlformats.org/officeDocument/2006/relationships/notesSlide" Target="/ppt/notesSlides/notesSlide13.xml" Id="R2891d25ecf1946b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d284fed5a14b86" /><Relationship Type="http://schemas.openxmlformats.org/officeDocument/2006/relationships/image" Target="/ppt/media/image22.png" Id="R1559d6ecac584fb1" /><Relationship Type="http://schemas.openxmlformats.org/officeDocument/2006/relationships/image" Target="/ppt/media/image23.png" Id="Rfd1ecf99f2fc45a1" /><Relationship Type="http://schemas.openxmlformats.org/officeDocument/2006/relationships/notesSlide" Target="/ppt/notesSlides/notesSlide14.xml" Id="Re0e90d151c2e4a4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22ab6387e54838" /><Relationship Type="http://schemas.openxmlformats.org/officeDocument/2006/relationships/image" Target="/ppt/media/image24.png" Id="R80b586ad899b4ffc" /><Relationship Type="http://schemas.openxmlformats.org/officeDocument/2006/relationships/image" Target="/ppt/media/image25.png" Id="R224d7591b4914511" /><Relationship Type="http://schemas.openxmlformats.org/officeDocument/2006/relationships/notesSlide" Target="/ppt/notesSlides/notesSlide15.xml" Id="R1c96b772764741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6c56f0c42144fa" /><Relationship Type="http://schemas.openxmlformats.org/officeDocument/2006/relationships/image" Target="/ppt/media/image26.png" Id="R7944e58a1e554b52" /><Relationship Type="http://schemas.openxmlformats.org/officeDocument/2006/relationships/notesSlide" Target="/ppt/notesSlides/notesSlide16.xml" Id="R17ee7fdb0f0542d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ff17c1afc243e6" /><Relationship Type="http://schemas.openxmlformats.org/officeDocument/2006/relationships/image" Target="/ppt/media/image27.png" Id="R121569b89a5b4aba" /><Relationship Type="http://schemas.openxmlformats.org/officeDocument/2006/relationships/notesSlide" Target="/ppt/notesSlides/notesSlide17.xml" Id="R7a8e99bef56d463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0291e4d02143f9" /><Relationship Type="http://schemas.openxmlformats.org/officeDocument/2006/relationships/image" Target="/ppt/media/image28.png" Id="Rf47acd7ae5a7446c" /><Relationship Type="http://schemas.openxmlformats.org/officeDocument/2006/relationships/notesSlide" Target="/ppt/notesSlides/notesSlide18.xml" Id="R99e24d0e0f634bd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4f3d727c9d4157" /><Relationship Type="http://schemas.openxmlformats.org/officeDocument/2006/relationships/image" Target="/ppt/media/image29.png" Id="R94e4271286344e07" /><Relationship Type="http://schemas.openxmlformats.org/officeDocument/2006/relationships/notesSlide" Target="/ppt/notesSlides/notesSlide19.xml" Id="R59147773f94145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aa4a8db2404e31" /><Relationship Type="http://schemas.openxmlformats.org/officeDocument/2006/relationships/image" Target="/ppt/media/image30.png" Id="R09b3bfcc0b2143e4" /><Relationship Type="http://schemas.openxmlformats.org/officeDocument/2006/relationships/notesSlide" Target="/ppt/notesSlides/notesSlide20.xml" Id="R179d11cbd3584e4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23bdf49acb480e" /><Relationship Type="http://schemas.openxmlformats.org/officeDocument/2006/relationships/image" Target="/ppt/media/image31.png" Id="R3be0a31f830949ab" /><Relationship Type="http://schemas.openxmlformats.org/officeDocument/2006/relationships/notesSlide" Target="/ppt/notesSlides/notesSlide21.xml" Id="R02a6a121c5c3483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df1a826f554fc7" /><Relationship Type="http://schemas.openxmlformats.org/officeDocument/2006/relationships/image" Target="/ppt/media/image32.png" Id="R9dc65530efe142f8" /><Relationship Type="http://schemas.openxmlformats.org/officeDocument/2006/relationships/notesSlide" Target="/ppt/notesSlides/notesSlide22.xml" Id="R1aeb8fc6306d43c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95ca27abfe4565" /><Relationship Type="http://schemas.openxmlformats.org/officeDocument/2006/relationships/image" Target="/ppt/media/image33.png" Id="R070ae96f2b214a42" /><Relationship Type="http://schemas.openxmlformats.org/officeDocument/2006/relationships/notesSlide" Target="/ppt/notesSlides/notesSlide23.xml" Id="Rcb24d4ee10d54b1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97dd204d2f471d" /><Relationship Type="http://schemas.openxmlformats.org/officeDocument/2006/relationships/image" Target="/ppt/media/image34.png" Id="Rbc240616d8704fd7" /><Relationship Type="http://schemas.openxmlformats.org/officeDocument/2006/relationships/image" Target="/ppt/media/image35.png" Id="R10550c33c2354c08" /><Relationship Type="http://schemas.openxmlformats.org/officeDocument/2006/relationships/notesSlide" Target="/ppt/notesSlides/notesSlide24.xml" Id="R0c1bb11687214a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82383-5DC2-47BC-92CE-3CD3B7072F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5e34034d34317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96162C-0902-4E5C-9D4D-4B388705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E8B28-3769-4031-9010-FD646F3F10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d2c15c52974723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01DF0-1DDC-44C8-9040-D292B331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VISUAL PRODUCT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586AF-63DB-4290-9F98-496386D3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4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SkyWatch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161A6-30A3-48C9-8B9D-C116FA11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Drone camera surveillance, aircraft records and a separate flight practice lab.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0404CC-BE0E-423D-8B34-F1EEA597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Current screens · Visual workflows · Deployment detail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C3688-2D6C-49C0-A0D3-3C3D7738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158115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4EDC88-6FCA-4D27-87CA-DABBB0DF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D54150-8193-4FFF-9825-47E2D8EF32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864fdd9a542b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9AFD8-6DA3-40E7-9EA0-1A42547B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Executive overview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A8DB8A-9EDF-462E-A895-A9BCCE9D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A drone fleet workspace for camera feeds, surveillance review, site alerts and flight practice.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C87BE-2506-42F5-86A3-FE54DD5F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The operational outcome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9C001-A3BA-4BA9-A417-85BEAE38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4095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Organised aircraft, camera observations and mission records.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775C3-68A7-412D-9D47-0BCADE6C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Who uses 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70971D-75AA-44DE-B094-CF358446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95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Drone operators, surveillance teams and training leads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28A7C-7732-4625-858E-1F048BD7E1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4155fad0e9423d"/>
          <a:srcRect xmlns:a="http://schemas.openxmlformats.org/drawingml/2006/main" l="0" t="50000" r="50000" b="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29B9EB-8875-4835-BA5B-10D7AAC0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1AE50-4CE9-420B-9A02-4B7AAF17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ADA21-3ADA-4097-BB26-D86E8C6E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93567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B2A4D1-066A-4BA4-9407-22317EA2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71C16-D625-49E9-AC91-BAB865CF69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2e15e1e6f4525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278671-73D0-49A4-95C9-43AC12C0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Users and responsibilities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99D08C-0827-42D6-A570-D0D7F513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Clear ownership supports accountable operation.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6B2989-02B8-4E29-A64B-6B69B786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Administrator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BC964-4BB7-45D0-A428-F391F5BC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Manage accounts, sites, registered aircraft and application security policy.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06C241-9890-44AC-8A2B-A1A2509B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Assigned operator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8777D1-02FB-4ECB-B866-378D257F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Maintain mission status and review the camera input while flying with the aircraft controller.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E6003B-A1AE-4BF7-B58F-EE2E64B0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Surveillance reviewer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C3960D-2875-451D-8BC8-F05E00A0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Examine authorised feeds, alerts and captured observations.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F5633-FCAC-4C3D-9459-7F5C1AA5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0175"/>
            <a:ext cx="4095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Training lead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3A197-A7CB-4927-90BE-66AB033A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simulated practice missions to develop operator familiarity.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C1C8E1-5596-46E7-B288-FE07272DD1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bfea1801e4409e"/>
          <a:srcRect xmlns:a="http://schemas.openxmlformats.org/drawingml/2006/main" l="0" t="50000" r="50000" b="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9C255D-5867-4B83-BBFB-BDEDBC21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B4CB18-FC2B-407F-8020-A562ECAA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9435C-3132-40B3-B19D-AB8843E4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134512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6A9E00-76BA-4925-AFD4-46C879D3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7D18B-058C-4DD2-BFEA-73E6B2729A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f0233fac749b0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D38393-7B57-4237-949A-5D863E22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Operational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89022-8A2D-4941-9512-305D3D25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The product follows its own recorded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6882F-8269-44BF-90DD-3F268B72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1322A-58EF-4C47-B7F7-151E36F1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3466BC-908F-4CBA-ACC5-2DB45BB9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Prepare the aircraft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7A1DE-7324-4F8B-B7AE-019BAF3F5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8322E-6CDF-4D05-8424-F9623828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DC3C7-C496-4FA7-9D54-EEDEAF60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295A2-EEFB-4561-A3D5-2F2F36A3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Connect supported video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D393C-F588-41B5-B299-3F2D6669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36F5A-4E7C-4927-BEC6-66E7FBC2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916DB-293D-40B8-BF49-B10A2C18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FEF80-C009-44A8-A145-EEF1013C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observations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FB0457-13B9-4D2A-9939-5F8F06A3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3957CF-1851-43B8-A9DF-C8E639BD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E4598-A14B-4A24-BF16-C486442B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854241-8603-48D9-B1A9-869D7887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Record and debrief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34B8B-073D-42D6-9377-415BDA9B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6D10CF-DBFE-4EEF-9076-2DD641FE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Register the aircraft and connect the video input carrying its camera feed.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201B4-D52A-4334-B694-D1C272A4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28E3BD-F707-41DE-A8C3-8830BD5B6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Fly using the aircraft’s own controller while reviewing the feed and configured alerts.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17CC03-3D87-45ED-AFD3-10A2E9AD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Stage 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4AED2F-D809-40BC-9E37-130406F5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Capture observations, review reports and use the separate practice lab for training.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8C7E45-AE30-4C2D-8725-77DB6F49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FF6ACF-E525-4639-A72F-3C7D56DF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83258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7605A-BCFC-466D-A5A1-7F521DF5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0552D2-6B1C-4CF3-945F-9DA1B07E3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5b897a6fcf48d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C0F8FD-326B-4E4A-82A9-4A879110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Aircraft and site register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2E33E-65B4-4DAA-84A7-CE1CFAD6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Register aircraft, assign operators and link camera inputs to sites. Ready, On mission and Maintenance reflect recorded operational status.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6B2CE-F8C7-49CC-B07B-4EA2BDB6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0309CB-9D13-4D77-B5F9-2AC20B2F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22D81-3186-4A7D-91DD-992997AD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Link each aircraft to its intended input.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B8021B-4F5C-4254-9CDE-93FD2321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6E57E-0EBE-42E1-9EC1-9807F14F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D452CD-CE05-4825-8F92-19EBDB35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Maintain operator and site assignments.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64A24-15EE-4927-97C1-BC083978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7C196-5C2D-4192-8EA6-2988BB90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6E5389-BC8A-4BE9-B0C8-9306AFD0F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Keep recorded status current.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AC47C5-C216-48E1-A576-3BC8232700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c1de80a0b44e9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663557-FA97-4AA5-BDFA-C5C5B9B8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01607B-BADD-47C5-8C31-DCFDC0DF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643B67-3B3F-46B4-8EB5-9DFB4AA6C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24161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1BB5C-1445-4907-B367-DA6F4A0A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9B6DE-9706-4588-9F9C-CCDA15A0B4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0305561d84fbf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7E43B2-BABA-42E8-9A31-9BAE8A1D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Camera control station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6BAD6-A29E-45CA-908D-F297A678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Review supported video inputs or recorded flight video, select viewing modes and capture snapshots or recordings.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076C3-D2C7-46B9-9EC7-D21FD96B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637B0-FC66-4151-BB01-312378290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4E714-ABBC-4D88-8A0B-F409F1EA2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the intended camera source.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54F0F-508E-47D0-8673-318C4D99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16FE3-85E9-4A28-AE8E-B17CD89B9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B3178-8682-4257-84B2-3BECB6D0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the original frame with annotations.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8B462-AF54-4F38-9DA1-F89AA409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1DF5C-666F-4455-82D7-09DBA7F4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A3BC5-2409-44E6-85D6-99D0C3A5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Protect captured observations.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97008-497F-47D1-97BA-7A50741166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11a01c272840dc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91FC84-048F-425E-9A39-4A5A6022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interface; source connections are inactive in this test capture.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C6D18-8C7B-42DA-A50B-479C7F85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658063-60D4-4ECE-9434-6D520B0D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756936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07B2DD-575D-4B61-8B6C-B34BDCAF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3E460-B391-4E55-98E7-976499309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84aea028d46a8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50FA26-DCEC-4D29-8E47-D8772B6C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Site alerts and camera wall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A408E-AC40-4827-BA4F-0BCB9DD8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Review several feeds and configure the supported detection categories, confidence, counts and site alert behavior.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A56C1-9161-4E3B-AB34-F4918D28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F2FFA-0FDC-469A-899C-539435A4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352F5-BF75-40AD-84A9-3E94492C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Choose relevant categories and thresholds.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D71945-C581-409C-B28F-A6291E1D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CE8A8-971A-4916-BDF0-E1342676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8356DD-FCA1-4F78-9F37-A28E3131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Test repeat intervals and notification delivery.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2C623C-DE2F-4552-A205-7FCDABE5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6F398-AF20-4F1D-ADE1-34E9B469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7DD710-2DB4-427E-8A52-438E8C1A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Keep an operator responsible for response.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2BDA1-0154-4D86-9FC0-A81BE49419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a8119cb9f4f26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8587F-2E3E-4F7D-8F88-2E313813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interface; source connections are inactive in this test capture.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600D6-1D11-4378-98BC-DEA77769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9BB2E6-B7CD-4848-AB95-5A650D15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416142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6A5BF9-9614-46D8-A6E9-FAED7C38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C3E4A-EAF5-4759-BDAC-05F1BC85E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7affb22f6543b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97A72-533B-4FE6-BC44-61CE1786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Thermal and enhanced viewing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153AC-BF90-4F78-84C8-95EEA35E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The station offers enhanced modes and thermal palettes for suitable camera inputs.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FFC1C-9911-44F8-A56C-38A25355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2006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0D178-C1E1-406B-B815-3893CAA9D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6700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Visible-light palette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CAC67-9847-44CE-8E97-5A0DCF5C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52006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34E9A-54F5-4990-9DDC-D8D57B88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43375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Visual enhancement only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6F8F9F-4480-4F22-A5F0-FE199FFA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81250"/>
            <a:ext cx="52006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70C188-57C4-49EE-BBD2-3895D2A2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66700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Thermal camera input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D2508-DA83-4558-9E82-69D7D4FF0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57625"/>
            <a:ext cx="52006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6E59D-8C60-43F1-8290-6C2034A6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143375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17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Calibration and scale required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6B89F-9704-47A7-8F0B-0D6662F5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display effect is not a calibrated temperature measurement.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1FF27-3876-4C99-8969-9744E519C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4E4B53-5AD2-4E72-BCB7-A38335AF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781092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EA9D7A-586D-49D0-B5A9-8C24C48F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2C89A3-E2CD-453A-BA48-D51D801AC7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422e9e03d4c99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43EBC-D336-4164-B313-DF8D13554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Mission records and captures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B8DA0-1D5C-4A2A-8634-878CA56D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Recorded mission status, alerts and detection activity support incident and mission reports. Operators can save reviewed snapshots and recordings.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5420A8-4E99-44DD-9FBB-C2C2DA78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B66075-9334-4AB8-8383-8DB11287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25726-3745-4014-9F92-53D72777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Choose the relevant reporting period.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941303-B463-46E0-A79C-6D970E46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08967-31D0-4B07-BBF8-3873B40A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74C308-851A-419B-920C-C95131C4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Review pilot and incident context.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1AEF98-94B3-4723-A740-8E07877C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AA3419-629F-4EC7-A7DB-A1EB2FA8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5B79CF-14E3-4B9B-87E9-39E26B1F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Protect stored media and exports.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147B5-4C6E-4D95-BE36-8746C9A7EF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3f68bd4e24217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4D85DA-EC25-441D-93BF-35DCB4D3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C7A795-153C-42AD-9874-D0B13F04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8ECBBE-C71A-4EA4-A718-EFB78241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030927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5ACA50-58B6-4F0A-9430-4B1CE6DF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61240A-A9E3-440A-A4CB-CDBE0B9C3B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10c86f5f54c2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6AAD7-6662-4EAC-A19F-0FC969AD2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Flight practice lab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BE845-2955-497D-A419-B6345B49D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separate procedural 3D city supports keyboard, on-screen sticks and compatible controllers, with a tactical map and sensor 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B1627-FB41-4B63-86AE-081A9EE4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09DEA-2AF5-439E-8310-95D88330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87B1F-AD45-46D8-BEAA-9D5A31500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Practise landing and return home.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2D8FCD-6247-4076-B827-4DD8D895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D1E08-7DC7-4A0C-946A-EB03F6BA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814B0-B492-438F-9767-AB3CC3AF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Use simulated surveillance missions.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A87DD-D3FF-4A72-B365-D017CC5C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5D9084-26C6-4177-B4F5-BF7D176E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FFBAF-D3AE-4524-BEB0-0699DD46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Validate physical controller mappings.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F49926-9223-4D15-B83D-5F4E800C0A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67a81e5ac4936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7962A5-3FD9-4ADE-AC8A-99A856FD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simulated practice interface.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D778B2-B8FA-435B-968C-A18D5ECED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8C5A0B-1A7F-4C2B-9124-9873A3CE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750723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A0167F-64F0-4D7D-9643-73B24B23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33C121-CDFB-4ED2-97B5-04B83777BA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14d819c03458b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B139D6-FCFE-48C0-824F-B1709639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Architecture and information 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D4F93-B279-4D61-9B5C-9C86B935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Components and responsibilities for this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75E4C-5B14-4C1D-9995-B819C588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EDE3B-0BF9-44DC-93E1-08AE6361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9B739-6307-465B-AA48-5D9B7154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Aircraft and controller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83B148-E8F6-40CF-9219-0267BEA4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C997C6-5FD6-499C-B02A-E5CA2BD3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2340E-5DE7-488C-937B-A1B6F0F7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65E2D0-0614-4459-94F1-D91D3A86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Camera capture input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BE0BD2-B098-4055-9CD2-06092F5C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B1345-5278-4800-AB7D-BEBE3791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4B82F-2156-4176-8C0C-E2CA7DB1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EE2C20-F2E7-4FD3-80FE-A88C87FF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SkyWatch workspace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8B3CB8-67BC-46EA-9092-DCB483EE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06B6E7-DACE-4AEA-A855-6CC94C86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34B0B4-4E34-4EC0-BCC2-74D603C98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A8B9E-373A-4581-B6F0-EC0D3B88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Recorded observations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89BF4-FA78-4724-A1BD-207EE1CC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The practice lab is a separate simulated training environment.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19B7F7-DFA2-4F21-82FA-7C347A0B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F89024-B873-4635-A9B4-5B55E017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85602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80B8CF-0815-4433-BD82-31D9ECFB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24F4C-A67B-45C4-95B8-985D62017A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7e80b67624852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99EB98-7112-4061-90AD-E93ECA52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Integrations and commissioning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E4944-E372-4F03-8286-6FBC4752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Each connection requires authorised configuration.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5E5F17-B974-4B91-852A-CF48D81A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688B7-4978-45D2-88C5-3676AA4A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Controller video output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743CF2-6165-4C7D-BA96-892F117F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669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D921B-224E-44E5-8F6E-5A4195A1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1D4A2-F77B-4F40-932E-32400D15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Visible / thermal camera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29DBA-E9D9-4B87-AA6D-D402CB98B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099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E28BFD-84C8-4396-AA3B-C4DBEEA3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5DD1FC-3B86-4E67-ABBD-4095762F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Site alerts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74377D-28A0-4C2E-85FA-3EEC4CC0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528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14EEA-4FE0-408C-BF1F-9D5C55C7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614A7B-3447-49B8-9C54-13BC54FD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3865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Maps and place search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FFCE4-EA6A-4079-A1DA-126451F8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9580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E1AE0-29B2-4FD9-AC83-312B848D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3143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7D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15B71-592A-4564-BC88-A745CFD1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81600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01C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01C27"/>
                </a:solidFill>
                <a:latin typeface="Arial"/>
                <a:ea typeface="Arial"/>
                <a:cs typeface="Arial"/>
              </a:rPr>
              <a:t>Practice controllers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B58544-6E6A-4B5D-9BAF-7508BF71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238750"/>
            <a:ext cx="3619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DCB5C7-C576-4F1C-B5F3-D29909AAE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48000"/>
            <a:ext cx="2667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34F745-14D8-4EEF-BCE5-24943C6D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238500"/>
            <a:ext cx="2266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SkyWatch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8A385E-D39E-4076-809B-848AE3E1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76625"/>
            <a:ext cx="4762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62278F-D528-4AC5-AA16-36904194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95625"/>
            <a:ext cx="24574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Commission</a:t>
            </a:r>
          </a:p>
          <a:p xmlns:a="http://schemas.openxmlformats.org/drawingml/2006/main">
            <a:pPr>
              <a:defRPr sz="2250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and validate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003E05-CAA0-4A69-BBF2-F6B7C708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476750"/>
            <a:ext cx="6334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Every source, device or service has its own setup and validation requirements.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8588B9-9F80-444B-9E21-1873AFA3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158D63-EF20-492D-9E07-727B89DD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0823943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A576B1-5973-4390-95A8-B9A2F84B3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76078-DE13-4C70-9B19-4055E474DF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468858bbd46b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0B86F6-1CB7-44E6-B35C-ED438FC9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Security and access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596F6-5B14-4777-873A-EF3A0C7D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Security depends on the product controls and the operating environment.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671B9-7238-4D9C-828E-897C4CE8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A9FA1-4ECE-4073-96C5-5855F800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4765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49EEA-619C-4A85-8D67-50F48D9A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003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Authorised account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71DD4-EB7A-4D16-B504-8F54AE4A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289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CAED16-266A-4B90-AB6B-0518AEC9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3718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9542D9-948A-4C26-A801-E5B885DF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2956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Product permissions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1A52F2-F7FF-4490-B02A-D2FACA57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2432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AF9109-81D9-4DB1-B1ED-1FCFCD1F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2672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C468B-4E08-45F2-8E0D-FE826523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1910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93BC8C-7F25-4FFE-81AA-6906AC89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666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55DD46-624E-49F5-8467-12EEF3EF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1625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CF40D-DBC4-496F-800E-E796B985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0863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Protected export / recovery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6A1F1F-D7C0-4C37-931F-9F30DD79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667000"/>
            <a:ext cx="367665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325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The operator uses the aircraft controller. The workspace and practice lab do not command live flight.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FFB105-10F8-45EE-8E57-DA12451BB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941161-5003-4DB1-80B9-0311C8CA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4061389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9B451C-07C3-4B60-A77B-AF7FF91F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994BD-C82B-42CE-81CB-BBFF2BAF00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9d6ecac584fb1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2AB54-DCA9-4AD7-9A46-6D8369DB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Reports and information handling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50E39-A8ED-42F8-8552-DDA2EC2D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Reports should retain source context and operating limits.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B8A0B-C781-41C8-9091-40A2DAAC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526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E479C0-18E1-46D0-921E-96B0CB7A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67E2D-2F9E-4580-853B-40C2CA89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526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Recorded missions and incidents for a reporting period.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A9EE4-8020-4215-B16A-480B9284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CD5DB7-8B4C-4756-BC61-18093ED9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5282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AA4B8-3F01-4850-A1AA-90E2F3A5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7662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Site alert acknowledgements and detection activity.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0B6F03-6B73-4060-82B2-C0F7B405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1B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68ACCF-E7B8-4D90-B37A-DF91C20A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266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CBE7A8-1583-4024-A971-5E4BFAE0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00575"/>
            <a:ext cx="2590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Captured snapshots and video observations.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6432DF-1F02-4EC3-8AA0-05CE953182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ecf99f2fc45a1"/>
          <a:srcRect xmlns:a="http://schemas.openxmlformats.org/drawingml/2006/main" l="18000" t="6000" r="1500" b="5000"/>
          <a:stretch xmlns:a="http://schemas.openxmlformats.org/drawingml/2006/main"/>
        </p:blipFill>
        <p:spPr>
          <a:xfrm xmlns:a="http://schemas.openxmlformats.org/drawingml/2006/main">
            <a:off x="4191000" y="2238375"/>
            <a:ext cx="7315200" cy="37719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46BF4-BB4D-4381-8A7C-A417B430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6115050"/>
            <a:ext cx="731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Current application interface captured from the configured test system.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999F83-2909-4FC8-B618-B0DE3937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CBE5BD-B780-4CBD-9B98-5D918850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6270121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D7E52-53D4-4FA6-B07F-A2700A57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2C7A1-A27E-498B-AFFD-96AA9BDF0F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b586ad899b4ffc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4291AF-1C01-47B2-9909-53FAA878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Illustrative workflows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28667-9124-4919-80D4-D155F299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0BA44-C86A-4E3B-BEE6-6F063256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 perimeter flight needs a record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FD65D-4FA8-4B44-91C1-C0F18374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Select the aircraft and confirm its camera input.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04F3C-387F-41F9-AFA4-98BDE9BF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4048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 thermal input supports night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6A447-05AD-4A4B-999C-EC441965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40481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the camera type and scale assumptions.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1494CA-96D2-449C-8DF9-99C1746C26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d7591b4914511"/>
          <a:srcRect xmlns:a="http://schemas.openxmlformats.org/drawingml/2006/main" l="0" t="50000" r="50000" b="0"/>
          <a:stretch xmlns:a="http://schemas.openxmlformats.org/drawingml/2006/main"/>
        </p:blipFill>
        <p:spPr>
          <a:xfrm xmlns:a="http://schemas.openxmlformats.org/drawingml/2006/main">
            <a:off x="5257800" y="2238375"/>
            <a:ext cx="6248400" cy="3771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24D5BE-189A-4BD2-9FC9-F57C1613D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1341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Generated illustrative scenario; not a customer deployment.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40291-509F-4E4B-905B-41E766F07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DF8CA-67D9-4384-AE66-495CE7143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777076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991B44-CC33-4293-B97D-0A1793CD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855DB-0F9D-44DC-86B5-6C52C70B8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44e58a1e554b52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3A6FCD-A8D4-40EA-B2B0-720EBFF4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Illustrative workflows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C59F5-ADAE-47D7-9155-4A6FEE07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Examples explain use; they do not claim real customer results.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F2984-84CA-4B18-8EFC-C834B0BA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6886E-05EE-4790-9313-0B0FF93E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B0162-52FA-45FC-99D9-DA1FA3D6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Operator flies aircraft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7B54D-22AF-4F72-9E41-C64627C7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668514-6AAF-4ABB-88FF-1610756D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319ABC-C491-45FC-BF56-2206B2A0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E6619-8597-41F8-BA45-6AF06DA4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Camera input to workspace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23EC3-BCFC-4B2F-AA5F-74797969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699007-D229-478D-91F6-DABE03FD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D7F27-11B8-47EA-93F2-E51ED09D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DEA21-4398-46D0-BBF2-3A553F37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review of captures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EC38C-9704-47BA-B960-AB4861F7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9A6EF-E977-45BE-8BBF-2F673CBB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D3586B-D6E1-4BE5-A0A0-F2F58FF4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9CF944-FB64-4E0A-916D-8C75122B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Mission record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AE10E7-2D65-488A-ADEC-816627B2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Several aircraft feeds need monitoring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480AA1-BE25-40FA-946B-432057A8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team reviews multiple authorised inputs. The team can follow responsibility across the inputs.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1AC8DC-BAE2-44C5-9D55-7DCC3BBD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An operator practises landing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184F42-C689-44E0-A02A-73286D22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 training lead selects the separate practice lab.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23DC70-7D72-4398-B16D-87EEB608E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456C8C-59BC-4C0A-BE06-93012070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4427386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B53713-02DA-4F59-9350-44BDB5A2C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55D280-B817-41EF-A93C-B95094A363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569b89a5b4aba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8A3CD-CCB6-4A7F-9F1D-32D37F37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Deployment prerequisites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2F6B8-29B2-4F21-B126-E20FDD32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deployment plan must name the actual infrastructure and inputs.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4BE3FD-097F-46D4-8159-2C0E652D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7A74F-312A-40FF-B51C-F4E6DD14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D1DE4-06DD-4EB9-B059-AEE16FD1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Host and storage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D5E88-40DF-4C5E-B61A-3A80F65E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782984-6646-4C25-85AB-C60D6E4C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17115-2769-41CA-8882-AF7D7F42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31B9F9-E405-4586-913C-6DD3DB4E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Accounts and network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99D841-7BC9-4611-BE41-491BB9E6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0BFB1F-AA3A-4D87-B891-2102BECB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8884D3-32FE-42CC-BB20-8EDEFE38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B3A6AB-F4C2-4EE0-9D69-2A2ABBCF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Permitted inputs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CFB2E1-2BB6-496E-911E-159E4517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AAEED0-F052-4D54-9375-1BFE4DBD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EB8508-181E-41AA-A2C2-347B5542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D8FD5B-FD23-434C-AC94-80A572EE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Recovery procedure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C78A02-1D87-4817-BC78-EC5B8022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7EE2E-464C-4F85-8DAF-E7559FE5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Supported Node.js host and protected local data storage.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8BB9E0-6222-4A24-BBF9-6B1DDEDC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Capacity and dependencies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F92364-ECBE-4444-9D88-C1720DCE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load, data size, retention, input quality, network behavior and backup needs through representative tests.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A68952-6416-4484-8810-4CC1CE4F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0F8B2C-65A3-4ADD-85EE-874FD6E4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6130846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A26E5B-A651-465D-ACCC-005553CA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95A13-059F-4324-A86F-C35EE8BC8C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acd7ae5a7446c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BFC22-1BB1-403D-9BBB-96AF69EB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Pilot and implementation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E216D-E1D2-4480-87B4-7011C09E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proposed sequence to agree with the customer.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A8FEC-0803-4797-ACAF-8DA1FE37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D5B1D-AFCF-4CCA-AECB-C62ED89D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80E056-A040-4DEE-8992-78C021B8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Discover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990523-6302-436A-A285-C8632C06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4F936-3F4A-41AA-9046-15FB3ACD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7FE4A-B601-496A-B842-CF052946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620E6C-57E1-4395-93F0-8AB4D30C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Configure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E12F7E-7EF2-485D-9A0C-B22C527F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1D0329-BDF8-44BD-9D86-CC52DA74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51350-38EE-4C17-9219-FCDFA753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AB789F-B36E-4165-9947-1A479F4F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Validate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FF70E3-DFE5-41BD-841A-8154EB2E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BEF944-0325-4030-A745-46214B76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C77610-4E0E-4E1A-8E41-05FA11CB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2609F4-32AB-4BAC-857A-CBC6E764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 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FF90A-05FA-46B7-8450-CBD02A4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Discovery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23E8D3-E5CB-4518-AB08-FE1F5AE6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the intended users, workflows, source systems, integrations and acceptance criteria.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E5CE9C-84A4-4A26-804F-18646B11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Configuration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D4FA65-1E36-48CF-8D7D-C3C316F7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Prepare accounts, permissions, infrastructure and the required inputs.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656680-EE69-4E10-BC50-1448133A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9E8C1E-98D2-4BE5-BC0C-F965D58B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Exercise normal and failure cases with representative authorised data. Record defects and unresolved dependencies.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5D8E4F-9CEF-4D0E-BBC6-06C18C0F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149DAC-685A-40C8-A35B-5BC6FFB3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7882338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779CD2-0E2B-4212-8733-FCD99FD45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E8F6D-9C09-4701-BDB4-71097E9E3F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e4271286344e07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895E3B-A1D7-4AC9-BD21-9A9149E6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Acceptance and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CC81B-30CC-4656-8B99-F6A90FF7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Production approval requires evidence from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78BD5-64F2-4401-A0EC-4CD394E2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F8D50-F920-44FB-8E67-E4E63035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CEBBA-2138-4BA3-AC42-D7FACA48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Representative input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A46F66-196A-4588-8CC2-FB6A00851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E2A69-0588-418D-8655-F302534F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BD797-C63F-43D3-A9AF-3A59BF36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2760A-401B-4B76-AEF7-D532666E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Expected result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572C5D-3712-4CB8-BC16-15655C99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A22712-ACDC-44D0-9E58-56AC7993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B9B9C6-38DC-4211-BC3B-724F65FA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1C8A10-859E-409A-AB94-A31F44DD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Observed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A3934D-340C-46D1-B168-6EA9C806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1C00EB-CE49-4974-A628-3127D5B7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3DD110-D1E5-432C-AA1F-4E00D6BB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89839B-0716-416B-B183-1821760D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Human sign-off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BBB95C-FC95-4B12-9D86-130BD522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D671D8-1A75-49D5-A7AE-14F1B9BD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00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defPPr>
            <a:lvl1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1pPr>
            <a:lvl2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2pPr>
            <a:lvl3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3pPr>
            <a:lvl4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4pPr>
            <a:lvl5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5pPr>
            <a:lvl6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6pPr>
            <a:lvl7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7pPr>
            <a:lvl8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8pPr>
            <a:lvl9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D9C292"/>
                </a:solidFill>
                <a:latin typeface="Georgia"/>
                <a:ea typeface="Georgia"/>
                <a:cs typeface="Georgia"/>
              </a:defRPr>
            </a:pPr>
            <a:r>
              <a:rPr sz="2250" b="1">
                <a:solidFill>
                  <a:srgbClr val="D9C292"/>
                </a:solidFill>
                <a:latin typeface="Georgia"/>
                <a:ea typeface="Georgia"/>
                <a:cs typeface="Georgia"/>
              </a:rPr>
              <a:t>Unresolved critical failure → review and retest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9730EF-F601-4674-B76D-ED4E1C76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3402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Record the expected and actual results before commissioning.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6F5657-83EE-4AA4-9E15-FE49E049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276C27-35F3-45BB-BA12-167B6B8B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17899033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F65478-E232-4F45-9A6D-78EC2C32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95CC23-DE8F-4D96-A583-3810E01095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3bfcc0b2143e4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C6E26-1848-4178-95DC-FC06D949C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Training and handover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3B2BE-967D-4CD9-AE7A-467F2A35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Training should follow the roles that will use the installed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7AD06C-9644-4096-A685-7E2C671E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1421C4-8EC5-4490-ADAB-60C8FA33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E32A6-E682-40C6-A01A-D8A8D35A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Administrators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C814E-C1F4-4C0D-BA43-CFA33716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2EBC3-87FC-4A11-86BC-C8ADFE3B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13FA1-DD02-4037-950B-670267B8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48D94C-53B2-4273-8128-A419E59F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Daily operators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0C6C4-F46C-46A2-B4CF-7C440FDA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073D7D-D6FC-4D96-AEBD-8E374A3B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DBABB7-64C1-4A0E-81F3-21D8A57C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F4429A-078F-4069-B01B-C7720F59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Technical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F705F-FF13-4EC5-8D37-60616CAE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67D3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86DF6E-966A-4EDF-936B-1FF2EC9B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5C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FBD4A-C8FD-4665-8DB6-7EC95A8B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B28813-D10F-4EB8-9328-74255ACD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Handover evidence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A09F4-601A-43F1-91CB-CAF719CB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Administration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6CA2F4-AE9E-460E-A971-5BB323AD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Accounts, permissions, source/device configuration and ongoing access reviews.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DBCB3B-11E9-418E-A885-352C8CC0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Daily operation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26427F-6D4B-47B1-A14C-D08C4B66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The product workflow, source review, exception handling and escalation.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C676DE-B829-411A-BCBD-B419C8AF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Technical handover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751BCC-2E7E-4742-91F6-D2D55D6D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Integration responsibilities, protected credentials, backup/restore and host monitoring.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B413FD-B9F6-40F9-B27E-86B7100F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67EB81-190F-43DC-A536-54D19E53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5263325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7481A6-2504-4A89-B832-F0C801E6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BE7E6-7AF6-46E9-9AEB-49D747E94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0a31f830949ab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651EA-7F5A-437B-993F-7B82873B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Operations and support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AD8E5-A30E-4E32-B70C-9E63C303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BDCFD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DCFD9"/>
                </a:solidFill>
                <a:latin typeface="Arial"/>
                <a:ea typeface="Arial"/>
                <a:cs typeface="Arial"/>
              </a:rPr>
              <a:t>Maintain the installation and the human review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6D044-D64C-410E-B5A1-17587F07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73CE1C-4C23-47C5-943D-21D1F0B86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B4C19-E4DE-4FCF-A05F-F61115C3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Review access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E331D7-5856-450F-9260-178602E5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8C966-C7A3-4EC2-A01D-5B62DCE0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66F12-E160-4020-8F8A-C7148959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E90F7-7091-4E75-8D9D-A8C4585E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Maintain 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D4DFA-56AB-49E7-B3B3-447AE452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6757F-B1D8-4915-8BB7-432E1C2F5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5D58C-D983-426A-9CCE-EF406DCF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DAC0A3-23C7-4870-ACB0-4252F198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Protect backups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26A08C-D3B5-4362-9BED-E21BE976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90825"/>
            <a:ext cx="285750" cy="171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9C29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752170-2A48-4DEF-AA47-9E20406C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543175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4E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E3092D-8C50-4DAF-BEA7-4F27860E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686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584D86-F32B-487B-9067-35A2AF66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3400425"/>
            <a:ext cx="2390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Test recovery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ECFC16-38BE-4918-8C70-A5D71F7B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Operational checklist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2A7391-5F37-4E13-A130-6AAC5AED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Review assignments and linked video sources.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6CC378-5F16-4F97-A19C-2C5648F3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482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Support agreement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BC926A-42F5-47B6-9DF6-9E13BB21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97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5EDF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E5EDF1"/>
                </a:solidFill>
                <a:latin typeface="Arial"/>
                <a:ea typeface="Arial"/>
                <a:cs typeface="Arial"/>
              </a:rPr>
              <a:t>Agree working hours, response targets, escalation contacts, defect/change handling, update responsibilities and any…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E987E1-AF43-4072-8525-664FE3E4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12DC20-7E18-4E01-ACD5-B9B19BE4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7BB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7BBC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3257365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6E2763-AB27-49B5-B6EE-6CE2E8E9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C7BD2-0F68-4776-8200-85244BF740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65530efe142f8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A8CF7-AE82-4DF0-9579-CF3DB46A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Commercial 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64E460-C0F7-4BF9-BA71-69041A3A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A product-specific written quotation defines the offer.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A1A7E-5CA0-48F5-A5DF-5E52A73A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Agree what is included.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33E4B-B348-413E-B592-16F8B3B0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33625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29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List what needs a separate provision.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4D79A0-58C8-4965-9473-D82C52F6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38375"/>
            <a:ext cx="190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C69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D32EB-7534-4F03-B1F1-32CE19CC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Software and deployment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75194F-6589-4E51-82FE-21C09CBB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State the product, permitted deployment, user/usage scope and installation responsibilities.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AB20A0-0083-40E0-BBED-A3BF6243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476625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Integration and hardware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8188A-A51B-41EE-9164-A829624C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91477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List each included source, device, adapter, third-party licence and specialist service.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230180-4F33-41BA-AB1A-C0BF231E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Training and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1A9216-7870-43A5-BAE7-6BE3B633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Specify training sessions, handover deliverables, support coverage and renewal arrangements.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65711-AA82-4039-90A4-3D2C6279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762500"/>
            <a:ext cx="4933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Costs and changes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F6BA72-2D8E-4138-A5FF-3F85D75D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200650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Confirm currency, taxes, payment milestones, travel and infrastructure costs in the quotation.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F8FC7C-EEEB-4F29-BEBB-618FB2F6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498B5-1930-4DDD-9FB1-BA4D8130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7400372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74853F-E491-481E-BF5C-CF9B9844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904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A67D38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A67D38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5D9D3-FCC3-42D5-B4BA-45A9C75BB0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ae96f2b214a42"/>
          <a:stretch xmlns:a="http://schemas.openxmlformats.org/drawingml/2006/main"/>
        </p:blipFill>
        <p:spPr>
          <a:xfrm xmlns:a="http://schemas.openxmlformats.org/drawingml/2006/main">
            <a:off x="11010900" y="214313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254DC-5C0F-4631-B8B8-B616437D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defPPr>
            <a:lvl1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1pPr>
            <a:lvl2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2pPr>
            <a:lvl3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3pPr>
            <a:lvl4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4pPr>
            <a:lvl5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5pPr>
            <a:lvl6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6pPr>
            <a:lvl7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7pPr>
            <a:lvl8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8pPr>
            <a:lvl9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01C27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101C27"/>
                </a:solidFill>
                <a:latin typeface="Georgia"/>
                <a:ea typeface="Georgia"/>
                <a:cs typeface="Georgia"/>
              </a:rPr>
              <a:t>Questions and scope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B7900-1817-4C27-8073-08151885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The product remains separate from the other portfolio applications.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C6BEE-2552-4AD8-BFBE-BA56EA66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Does Sentinel SkyWatch fly the aircraft?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C58F2-A5D2-417E-9BBC-CA3ED5100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The operator uses the aircraft’s own controller; Sentinel SkyWatch reviews video and organises observations.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63F6D-9079-4ABF-9FEE-A9385F57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3362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Is the practice lab a live-flight system?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B5970B-F5F7-4F0A-981F-15203082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76575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The city, flight telemetry and detection sensor are simulated.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720FC-545A-41F9-A7E3-9F26FC7D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Can any camera measure heat?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A2DAED-F935-49D9-BEA4-A2CB04C6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No. Heat interpretation requires thermal hardware and calibration.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8DBAB-995B-4DA9-9A7F-88B4BA3B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3815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defPPr>
            <a:lvl1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1pPr>
            <a:lvl2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2pPr>
            <a:lvl3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3pPr>
            <a:lvl4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4pPr>
            <a:lvl5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5pPr>
            <a:lvl6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6pPr>
            <a:lvl7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7pPr>
            <a:lvl8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8pPr>
            <a:lvl9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A67D38"/>
                </a:solidFill>
                <a:latin typeface="Georgia"/>
                <a:ea typeface="Georgia"/>
                <a:cs typeface="Georgia"/>
              </a:defRPr>
            </a:pPr>
            <a:r>
              <a:rPr sz="2025" b="1">
                <a:solidFill>
                  <a:srgbClr val="A67D38"/>
                </a:solidFill>
                <a:latin typeface="Georgia"/>
                <a:ea typeface="Georgia"/>
                <a:cs typeface="Georgia"/>
              </a:rPr>
              <a:t>How many simultaneous feeds are guaranteed?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B43829-BDA5-4585-9150-C8749CC0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24450"/>
            <a:ext cx="5143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9455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94552"/>
                </a:solidFill>
                <a:latin typeface="Arial"/>
                <a:ea typeface="Arial"/>
                <a:cs typeface="Arial"/>
              </a:rPr>
              <a:t>The supported deployment count depends on capture hardware, browser support and measured computer capacity.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24FF2-9EE1-4B1E-8C27-E7C2523A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981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270CF0-6D43-47D6-A366-B2EA6DB8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53200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27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27A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399252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C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C153D-6825-465E-A799-4877D3ED9A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40616d8704fd7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6935C-581D-492E-8C95-9A9B4742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096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C27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DA8E8-5211-4D42-A3F5-61E1415E49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50c33c2354c08"/>
          <a:stretch xmlns:a="http://schemas.openxmlformats.org/drawingml/2006/main"/>
        </p:blipFill>
        <p:spPr>
          <a:xfrm xmlns:a="http://schemas.openxmlformats.org/drawingml/2006/main">
            <a:off x="685800" y="623888"/>
            <a:ext cx="457200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99822-BDAD-46AD-8605-69EB683E4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75247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SENTINEL SKYWATCH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7724E-7C04-4632-A124-4A359FC5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5143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 it in your</a:t>
            </a:r>
          </a:p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A31DF-BE88-4FCE-A603-FE7ED77D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4524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E1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3E1E8"/>
                </a:solidFill>
                <a:latin typeface="Arial"/>
                <a:ea typeface="Arial"/>
                <a:cs typeface="Arial"/>
              </a:rPr>
              <a:t>Demonstrate the task. Review the inputs. Agree the scope.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11528-F232-483B-AE6F-50A7E30C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457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C29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C292"/>
                </a:solidFill>
                <a:latin typeface="Arial"/>
                <a:ea typeface="Arial"/>
                <a:cs typeface="Arial"/>
              </a:rPr>
              <a:t>A separate discussion for Sentinel SkyWatch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F1D9F-C827-4101-A71B-99C17D92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6429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Generated concept illustration</a:t>
            </a:r>
          </a:p>
        </p:txBody>
      </p:sp>
    </p:spTree>
    <p:extLst>
      <p:ext uri="{BB962C8B-B14F-4D97-AF65-F5344CB8AC3E}">
        <p14:creationId xmlns:p14="http://schemas.microsoft.com/office/powerpoint/2010/main" val="13757923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2026-10-31T22:55:57.3770000Z</dcterms:created>
  <dcterms:modified xsi:type="dcterms:W3CDTF">2026-10-31T22:55:57.3770000Z</dcterms:modified>
</coreProperties>
</file>